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media/image3.jpg" ContentType="image/png"/>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9"/>
  </p:notesMasterIdLst>
  <p:sldIdLst>
    <p:sldId id="256" r:id="rId2"/>
    <p:sldId id="265" r:id="rId3"/>
    <p:sldId id="264" r:id="rId4"/>
    <p:sldId id="266" r:id="rId5"/>
    <p:sldId id="267" r:id="rId6"/>
    <p:sldId id="268" r:id="rId7"/>
    <p:sldId id="26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3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7A399E-EAAC-4889-9D04-E30F2A351FAE}" type="datetimeFigureOut">
              <a:rPr lang="lt-LT" smtClean="0"/>
              <a:t>2022-01-13</a:t>
            </a:fld>
            <a:endParaRPr lang="lt-L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D96392-E2FA-4B93-B92D-75E925E16D2D}" type="slidenum">
              <a:rPr lang="lt-LT" smtClean="0"/>
              <a:t>‹#›</a:t>
            </a:fld>
            <a:endParaRPr lang="lt-LT"/>
          </a:p>
        </p:txBody>
      </p:sp>
    </p:spTree>
    <p:extLst>
      <p:ext uri="{BB962C8B-B14F-4D97-AF65-F5344CB8AC3E}">
        <p14:creationId xmlns:p14="http://schemas.microsoft.com/office/powerpoint/2010/main" val="3917099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03D96392-E2FA-4B93-B92D-75E925E16D2D}" type="slidenum">
              <a:rPr lang="lt-LT" smtClean="0"/>
              <a:t>5</a:t>
            </a:fld>
            <a:endParaRPr lang="lt-LT"/>
          </a:p>
        </p:txBody>
      </p:sp>
    </p:spTree>
    <p:extLst>
      <p:ext uri="{BB962C8B-B14F-4D97-AF65-F5344CB8AC3E}">
        <p14:creationId xmlns:p14="http://schemas.microsoft.com/office/powerpoint/2010/main" val="563220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29B74D-C1AE-4974-922F-62A971953206}"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D7B0162-AB56-46BE-8157-1A77734FA029}" type="slidenum">
              <a:rPr lang="lt-LT" smtClean="0"/>
              <a:t>‹#›</a:t>
            </a:fld>
            <a:endParaRPr lang="lt-L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1054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0429B74D-C1AE-4974-922F-62A971953206}" type="datetimeFigureOut">
              <a:rPr lang="lt-LT" smtClean="0"/>
              <a:t>2022-01-13</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BD7B0162-AB56-46BE-8157-1A77734FA029}" type="slidenum">
              <a:rPr lang="lt-LT" smtClean="0"/>
              <a:t>‹#›</a:t>
            </a:fld>
            <a:endParaRPr lang="lt-LT"/>
          </a:p>
        </p:txBody>
      </p:sp>
    </p:spTree>
    <p:extLst>
      <p:ext uri="{BB962C8B-B14F-4D97-AF65-F5344CB8AC3E}">
        <p14:creationId xmlns:p14="http://schemas.microsoft.com/office/powerpoint/2010/main" val="259569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29B74D-C1AE-4974-922F-62A971953206}"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D7B0162-AB56-46BE-8157-1A77734FA029}" type="slidenum">
              <a:rPr lang="lt-LT" smtClean="0"/>
              <a:t>‹#›</a:t>
            </a:fld>
            <a:endParaRPr lang="lt-LT"/>
          </a:p>
        </p:txBody>
      </p:sp>
    </p:spTree>
    <p:extLst>
      <p:ext uri="{BB962C8B-B14F-4D97-AF65-F5344CB8AC3E}">
        <p14:creationId xmlns:p14="http://schemas.microsoft.com/office/powerpoint/2010/main" val="3033995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29B74D-C1AE-4974-922F-62A971953206}"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D7B0162-AB56-46BE-8157-1A77734FA029}" type="slidenum">
              <a:rPr lang="lt-LT" smtClean="0"/>
              <a:t>‹#›</a:t>
            </a:fld>
            <a:endParaRPr lang="lt-L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4173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29B74D-C1AE-4974-922F-62A971953206}"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D7B0162-AB56-46BE-8157-1A77734FA029}" type="slidenum">
              <a:rPr lang="lt-LT" smtClean="0"/>
              <a:t>‹#›</a:t>
            </a:fld>
            <a:endParaRPr lang="lt-LT"/>
          </a:p>
        </p:txBody>
      </p:sp>
    </p:spTree>
    <p:extLst>
      <p:ext uri="{BB962C8B-B14F-4D97-AF65-F5344CB8AC3E}">
        <p14:creationId xmlns:p14="http://schemas.microsoft.com/office/powerpoint/2010/main" val="3604562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29B74D-C1AE-4974-922F-62A971953206}"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D7B0162-AB56-46BE-8157-1A77734FA029}" type="slidenum">
              <a:rPr lang="lt-LT" smtClean="0"/>
              <a:t>‹#›</a:t>
            </a:fld>
            <a:endParaRPr lang="lt-L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16598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29B74D-C1AE-4974-922F-62A971953206}"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D7B0162-AB56-46BE-8157-1A77734FA029}" type="slidenum">
              <a:rPr lang="lt-LT" smtClean="0"/>
              <a:t>‹#›</a:t>
            </a:fld>
            <a:endParaRPr lang="lt-LT"/>
          </a:p>
        </p:txBody>
      </p:sp>
    </p:spTree>
    <p:extLst>
      <p:ext uri="{BB962C8B-B14F-4D97-AF65-F5344CB8AC3E}">
        <p14:creationId xmlns:p14="http://schemas.microsoft.com/office/powerpoint/2010/main" val="1287394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29B74D-C1AE-4974-922F-62A971953206}"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D7B0162-AB56-46BE-8157-1A77734FA029}" type="slidenum">
              <a:rPr lang="lt-LT" smtClean="0"/>
              <a:t>‹#›</a:t>
            </a:fld>
            <a:endParaRPr lang="lt-LT"/>
          </a:p>
        </p:txBody>
      </p:sp>
    </p:spTree>
    <p:extLst>
      <p:ext uri="{BB962C8B-B14F-4D97-AF65-F5344CB8AC3E}">
        <p14:creationId xmlns:p14="http://schemas.microsoft.com/office/powerpoint/2010/main" val="9017982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29B74D-C1AE-4974-922F-62A971953206}"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D7B0162-AB56-46BE-8157-1A77734FA029}" type="slidenum">
              <a:rPr lang="lt-LT" smtClean="0"/>
              <a:t>‹#›</a:t>
            </a:fld>
            <a:endParaRPr lang="lt-LT"/>
          </a:p>
        </p:txBody>
      </p:sp>
    </p:spTree>
    <p:extLst>
      <p:ext uri="{BB962C8B-B14F-4D97-AF65-F5344CB8AC3E}">
        <p14:creationId xmlns:p14="http://schemas.microsoft.com/office/powerpoint/2010/main" val="1928057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29B74D-C1AE-4974-922F-62A971953206}"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D7B0162-AB56-46BE-8157-1A77734FA029}" type="slidenum">
              <a:rPr lang="lt-LT" smtClean="0"/>
              <a:t>‹#›</a:t>
            </a:fld>
            <a:endParaRPr lang="lt-LT"/>
          </a:p>
        </p:txBody>
      </p:sp>
    </p:spTree>
    <p:extLst>
      <p:ext uri="{BB962C8B-B14F-4D97-AF65-F5344CB8AC3E}">
        <p14:creationId xmlns:p14="http://schemas.microsoft.com/office/powerpoint/2010/main" val="2419620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29B74D-C1AE-4974-922F-62A971953206}" type="datetimeFigureOut">
              <a:rPr lang="lt-LT" smtClean="0"/>
              <a:t>2022-01-13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D7B0162-AB56-46BE-8157-1A77734FA029}" type="slidenum">
              <a:rPr lang="lt-LT" smtClean="0"/>
              <a:t>‹#›</a:t>
            </a:fld>
            <a:endParaRPr lang="lt-LT"/>
          </a:p>
        </p:txBody>
      </p:sp>
    </p:spTree>
    <p:extLst>
      <p:ext uri="{BB962C8B-B14F-4D97-AF65-F5344CB8AC3E}">
        <p14:creationId xmlns:p14="http://schemas.microsoft.com/office/powerpoint/2010/main" val="801838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29B74D-C1AE-4974-922F-62A971953206}" type="datetimeFigureOut">
              <a:rPr lang="lt-LT" smtClean="0"/>
              <a:t>2022-01-13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D7B0162-AB56-46BE-8157-1A77734FA029}" type="slidenum">
              <a:rPr lang="lt-LT" smtClean="0"/>
              <a:t>‹#›</a:t>
            </a:fld>
            <a:endParaRPr lang="lt-LT"/>
          </a:p>
        </p:txBody>
      </p:sp>
    </p:spTree>
    <p:extLst>
      <p:ext uri="{BB962C8B-B14F-4D97-AF65-F5344CB8AC3E}">
        <p14:creationId xmlns:p14="http://schemas.microsoft.com/office/powerpoint/2010/main" val="359027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29B74D-C1AE-4974-922F-62A971953206}" type="datetimeFigureOut">
              <a:rPr lang="lt-LT" smtClean="0"/>
              <a:t>2022-01-13</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BD7B0162-AB56-46BE-8157-1A77734FA029}" type="slidenum">
              <a:rPr lang="lt-LT" smtClean="0"/>
              <a:t>‹#›</a:t>
            </a:fld>
            <a:endParaRPr lang="lt-LT"/>
          </a:p>
        </p:txBody>
      </p:sp>
    </p:spTree>
    <p:extLst>
      <p:ext uri="{BB962C8B-B14F-4D97-AF65-F5344CB8AC3E}">
        <p14:creationId xmlns:p14="http://schemas.microsoft.com/office/powerpoint/2010/main" val="3558545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29B74D-C1AE-4974-922F-62A971953206}" type="datetimeFigureOut">
              <a:rPr lang="lt-LT" smtClean="0"/>
              <a:t>2022-01-13</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BD7B0162-AB56-46BE-8157-1A77734FA029}" type="slidenum">
              <a:rPr lang="lt-LT" smtClean="0"/>
              <a:t>‹#›</a:t>
            </a:fld>
            <a:endParaRPr lang="lt-LT"/>
          </a:p>
        </p:txBody>
      </p:sp>
    </p:spTree>
    <p:extLst>
      <p:ext uri="{BB962C8B-B14F-4D97-AF65-F5344CB8AC3E}">
        <p14:creationId xmlns:p14="http://schemas.microsoft.com/office/powerpoint/2010/main" val="2731598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9B74D-C1AE-4974-922F-62A971953206}" type="datetimeFigureOut">
              <a:rPr lang="lt-LT" smtClean="0"/>
              <a:t>2022-01-13</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BD7B0162-AB56-46BE-8157-1A77734FA029}" type="slidenum">
              <a:rPr lang="lt-LT" smtClean="0"/>
              <a:t>‹#›</a:t>
            </a:fld>
            <a:endParaRPr lang="lt-LT"/>
          </a:p>
        </p:txBody>
      </p:sp>
    </p:spTree>
    <p:extLst>
      <p:ext uri="{BB962C8B-B14F-4D97-AF65-F5344CB8AC3E}">
        <p14:creationId xmlns:p14="http://schemas.microsoft.com/office/powerpoint/2010/main" val="85918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429B74D-C1AE-4974-922F-62A971953206}" type="datetimeFigureOut">
              <a:rPr lang="lt-LT" smtClean="0"/>
              <a:t>2022-01-13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D7B0162-AB56-46BE-8157-1A77734FA029}" type="slidenum">
              <a:rPr lang="lt-LT" smtClean="0"/>
              <a:t>‹#›</a:t>
            </a:fld>
            <a:endParaRPr lang="lt-LT"/>
          </a:p>
        </p:txBody>
      </p:sp>
    </p:spTree>
    <p:extLst>
      <p:ext uri="{BB962C8B-B14F-4D97-AF65-F5344CB8AC3E}">
        <p14:creationId xmlns:p14="http://schemas.microsoft.com/office/powerpoint/2010/main" val="4131742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429B74D-C1AE-4974-922F-62A971953206}" type="datetimeFigureOut">
              <a:rPr lang="lt-LT" smtClean="0"/>
              <a:t>2022-01-13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D7B0162-AB56-46BE-8157-1A77734FA029}" type="slidenum">
              <a:rPr lang="lt-LT" smtClean="0"/>
              <a:t>‹#›</a:t>
            </a:fld>
            <a:endParaRPr lang="lt-LT"/>
          </a:p>
        </p:txBody>
      </p:sp>
    </p:spTree>
    <p:extLst>
      <p:ext uri="{BB962C8B-B14F-4D97-AF65-F5344CB8AC3E}">
        <p14:creationId xmlns:p14="http://schemas.microsoft.com/office/powerpoint/2010/main" val="161968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429B74D-C1AE-4974-922F-62A971953206}" type="datetimeFigureOut">
              <a:rPr lang="lt-LT" smtClean="0"/>
              <a:t>2022-01-13</a:t>
            </a:fld>
            <a:endParaRPr lang="lt-L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lt-L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D7B0162-AB56-46BE-8157-1A77734FA029}" type="slidenum">
              <a:rPr lang="lt-LT" smtClean="0"/>
              <a:t>‹#›</a:t>
            </a:fld>
            <a:endParaRPr lang="lt-LT"/>
          </a:p>
        </p:txBody>
      </p:sp>
    </p:spTree>
    <p:extLst>
      <p:ext uri="{BB962C8B-B14F-4D97-AF65-F5344CB8AC3E}">
        <p14:creationId xmlns:p14="http://schemas.microsoft.com/office/powerpoint/2010/main" val="35454417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194" y="3311237"/>
            <a:ext cx="8534400" cy="1533235"/>
          </a:xfrm>
        </p:spPr>
        <p:txBody>
          <a:bodyPr>
            <a:normAutofit/>
          </a:bodyPr>
          <a:lstStyle/>
          <a:p>
            <a:r>
              <a:rPr lang="lt-LT" sz="1800" cap="none" dirty="0"/>
              <a:t>Piešdami vaikai išreiškia save, savo jausmus ir pasaulio matymą. Būtent todėl tėveliams piešinių analizavimas gali būti puiki priemonė pažinti vaiką geriau, užmegzti su juo tvirtesnį ryšį ir perprasti jo esamą emocinę būseną.</a:t>
            </a:r>
          </a:p>
        </p:txBody>
      </p:sp>
      <p:sp>
        <p:nvSpPr>
          <p:cNvPr id="3" name="Subtitle 2"/>
          <p:cNvSpPr>
            <a:spLocks noGrp="1"/>
          </p:cNvSpPr>
          <p:nvPr>
            <p:ph type="subTitle" idx="4294967295"/>
          </p:nvPr>
        </p:nvSpPr>
        <p:spPr>
          <a:xfrm>
            <a:off x="2673928" y="789709"/>
            <a:ext cx="9144000" cy="1655763"/>
          </a:xfrm>
        </p:spPr>
        <p:txBody>
          <a:bodyPr>
            <a:normAutofit/>
          </a:bodyPr>
          <a:lstStyle/>
          <a:p>
            <a:pPr algn="ctr"/>
            <a:r>
              <a:rPr lang="lt-LT" sz="2800" b="1" dirty="0">
                <a:effectLst>
                  <a:outerShdw blurRad="38100" dist="38100" dir="2700000" algn="tl">
                    <a:srgbClr val="000000">
                      <a:alpha val="43137"/>
                    </a:srgbClr>
                  </a:outerShdw>
                </a:effectLst>
              </a:rPr>
              <a:t>KAIP SKAITYTI VAIKO PIEŠINIUS IR KĄ IŠDUODA MĖGSTAMIAUSIA SPALVA?</a:t>
            </a:r>
          </a:p>
          <a:p>
            <a:pPr marL="0" indent="0" algn="ctr">
              <a:buNone/>
            </a:pPr>
            <a:r>
              <a:rPr lang="lt-LT" sz="1600" b="1" dirty="0">
                <a:effectLst>
                  <a:outerShdw blurRad="38100" dist="38100" dir="2700000" algn="tl">
                    <a:srgbClr val="000000">
                      <a:alpha val="43137"/>
                    </a:srgbClr>
                  </a:outerShdw>
                </a:effectLst>
              </a:rPr>
              <a:t>Idėjos – Ką veikti vėjuota dieną...</a:t>
            </a:r>
            <a:r>
              <a:rPr lang="lt-LT" sz="2800" b="1" dirty="0">
                <a:effectLst>
                  <a:outerShdw blurRad="38100" dist="38100" dir="2700000" algn="tl">
                    <a:srgbClr val="000000">
                      <a:alpha val="43137"/>
                    </a:srgbClr>
                  </a:outerShdw>
                </a:effectLst>
              </a:rPr>
              <a:t> </a:t>
            </a:r>
          </a:p>
        </p:txBody>
      </p:sp>
      <p:pic>
        <p:nvPicPr>
          <p:cNvPr id="4" name="Picture 3"/>
          <p:cNvPicPr>
            <a:picLocks noChangeAspect="1"/>
          </p:cNvPicPr>
          <p:nvPr/>
        </p:nvPicPr>
        <p:blipFill>
          <a:blip r:embed="rId2"/>
          <a:stretch>
            <a:fillRect/>
          </a:stretch>
        </p:blipFill>
        <p:spPr>
          <a:xfrm>
            <a:off x="5301521" y="6303818"/>
            <a:ext cx="6516407" cy="320818"/>
          </a:xfrm>
          <a:prstGeom prst="rect">
            <a:avLst/>
          </a:prstGeom>
        </p:spPr>
      </p:pic>
    </p:spTree>
    <p:extLst>
      <p:ext uri="{BB962C8B-B14F-4D97-AF65-F5344CB8AC3E}">
        <p14:creationId xmlns:p14="http://schemas.microsoft.com/office/powerpoint/2010/main" val="930542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724400" y="914401"/>
            <a:ext cx="6019800" cy="762000"/>
          </a:xfrm>
        </p:spPr>
        <p:txBody>
          <a:bodyPr>
            <a:normAutofit/>
          </a:bodyPr>
          <a:lstStyle/>
          <a:p>
            <a:pPr algn="ctr"/>
            <a:r>
              <a:rPr lang="lt-LT" sz="1800" b="1" dirty="0"/>
              <a:t>KAIP SKAITYTI VAIKO PIEŠINIUS IR KĄ IŠDUODA MĖGSTAMIAUSIA SPALVA? </a:t>
            </a:r>
          </a:p>
        </p:txBody>
      </p:sp>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val="0"/>
              </a:ext>
            </a:extLst>
          </a:blip>
          <a:srcRect l="14115" r="14115"/>
          <a:stretch>
            <a:fillRect/>
          </a:stretch>
        </p:blipFill>
        <p:spPr>
          <a:prstGeom prst="rect">
            <a:avLst/>
          </a:prstGeom>
          <a:ln>
            <a:noFill/>
          </a:ln>
          <a:effectLst>
            <a:softEdge rad="112500"/>
          </a:effectLst>
        </p:spPr>
      </p:pic>
      <p:sp>
        <p:nvSpPr>
          <p:cNvPr id="10" name="Text Placeholder 9"/>
          <p:cNvSpPr>
            <a:spLocks noGrp="1"/>
          </p:cNvSpPr>
          <p:nvPr>
            <p:ph type="body" sz="half" idx="2"/>
          </p:nvPr>
        </p:nvSpPr>
        <p:spPr>
          <a:xfrm>
            <a:off x="4722812" y="1967345"/>
            <a:ext cx="6021388" cy="4184073"/>
          </a:xfrm>
        </p:spPr>
        <p:txBody>
          <a:bodyPr>
            <a:normAutofit fontScale="92500" lnSpcReduction="20000"/>
          </a:bodyPr>
          <a:lstStyle/>
          <a:p>
            <a:r>
              <a:rPr lang="lt-LT" b="1" dirty="0"/>
              <a:t>Jei vaikas visuomet šabloniškai piešia tik tai, ką jau išmoko gerai nupiešti (arba išvis nenori piešti), gali būti, jog vaikui trūksta pasitikėjimo savimi, dėl to jam nedrąsu eksperimentuoti.</a:t>
            </a:r>
          </a:p>
          <a:p>
            <a:r>
              <a:rPr lang="lt-LT" b="1" dirty="0"/>
              <a:t>Detalūs, itin kruopštūs piešiniai rodo, jog vaikas jaučia stiprų poreikį stengtis. Atkreipkite dėmesį, ar neperspaudžiate jo visuomet siekti tobulumo. </a:t>
            </a:r>
          </a:p>
          <a:p>
            <a:r>
              <a:rPr lang="lt-LT" b="1" dirty="0"/>
              <a:t>Ryškūs brūkšniai, neatsargūs potėpiai gali rodyti stresą, pyktį, ryžtingumą ar kitas stiprias emocijas. Švelnesnė piešimo maniera rodo ramesnę vaiko prigimtį ir esamą būseną. </a:t>
            </a:r>
          </a:p>
          <a:p>
            <a:r>
              <a:rPr lang="lt-LT" b="1" dirty="0"/>
              <a:t>Jei objekto piešinyje linijos nevientisos, nutrūkstančios, tarsi pieštos drebančia ranka, gali būti, jog vaikas jaučiasi nesaugus, dvejoja savo gebėjimais. Vientisos, laisvai pieštos linijos rodo vaiko pasitikėjimą savimi ir saugumo jausmą. </a:t>
            </a:r>
            <a:endParaRPr lang="en-US" b="1" dirty="0"/>
          </a:p>
          <a:p>
            <a:r>
              <a:rPr lang="lt-LT" b="1" i="1" dirty="0">
                <a:latin typeface="Times New Roman" panose="02020603050405020304" pitchFamily="18" charset="0"/>
                <a:cs typeface="Times New Roman" panose="02020603050405020304" pitchFamily="18" charset="0"/>
              </a:rPr>
              <a:t>Apie </a:t>
            </a:r>
            <a:r>
              <a:rPr lang="en-US" b="1" i="1" dirty="0">
                <a:latin typeface="Times New Roman" panose="02020603050405020304" pitchFamily="18" charset="0"/>
                <a:cs typeface="Times New Roman" panose="02020603050405020304" pitchFamily="18" charset="0"/>
              </a:rPr>
              <a:t>tai </a:t>
            </a:r>
            <a:r>
              <a:rPr lang="lt-LT" b="1" i="1" dirty="0">
                <a:latin typeface="Times New Roman" panose="02020603050405020304" pitchFamily="18" charset="0"/>
                <a:cs typeface="Times New Roman" panose="02020603050405020304" pitchFamily="18" charset="0"/>
              </a:rPr>
              <a:t>ir daugiau</a:t>
            </a:r>
            <a:r>
              <a:rPr lang="en-US" b="1" i="1" dirty="0">
                <a:latin typeface="Times New Roman" panose="02020603050405020304" pitchFamily="18" charset="0"/>
                <a:cs typeface="Times New Roman" panose="02020603050405020304" pitchFamily="18" charset="0"/>
              </a:rPr>
              <a:t> </a:t>
            </a:r>
            <a:r>
              <a:rPr lang="lt-LT" b="1" i="1" dirty="0">
                <a:latin typeface="Times New Roman" panose="02020603050405020304" pitchFamily="18" charset="0"/>
                <a:cs typeface="Times New Roman" panose="02020603050405020304" pitchFamily="18" charset="0"/>
              </a:rPr>
              <a:t>paskutinėse skaidrėse...</a:t>
            </a:r>
          </a:p>
        </p:txBody>
      </p:sp>
    </p:spTree>
    <p:extLst>
      <p:ext uri="{BB962C8B-B14F-4D97-AF65-F5344CB8AC3E}">
        <p14:creationId xmlns:p14="http://schemas.microsoft.com/office/powerpoint/2010/main" val="703027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22812" y="1447800"/>
            <a:ext cx="6019800" cy="838200"/>
          </a:xfrm>
        </p:spPr>
        <p:txBody>
          <a:bodyPr>
            <a:normAutofit fontScale="90000"/>
          </a:bodyPr>
          <a:lstStyle/>
          <a:p>
            <a:pPr algn="ctr"/>
            <a:r>
              <a:rPr lang="lt-LT" cap="none" dirty="0"/>
              <a:t>Kaip skaityti vaiko piešinius ir ką išduoda mėgstamiausia spalva? </a:t>
            </a:r>
          </a:p>
        </p:txBody>
      </p:sp>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l="14115" r="14115"/>
          <a:stretch>
            <a:fillRect/>
          </a:stretch>
        </p:blipFill>
        <p:spPr>
          <a:xfrm>
            <a:off x="989012" y="914400"/>
            <a:ext cx="3472152" cy="4838404"/>
          </a:xfrm>
        </p:spPr>
      </p:pic>
      <p:sp>
        <p:nvSpPr>
          <p:cNvPr id="6" name="Text Placeholder 5"/>
          <p:cNvSpPr>
            <a:spLocks noGrp="1"/>
          </p:cNvSpPr>
          <p:nvPr>
            <p:ph type="body" sz="half" idx="2"/>
          </p:nvPr>
        </p:nvSpPr>
        <p:spPr>
          <a:xfrm>
            <a:off x="4722812" y="2493818"/>
            <a:ext cx="6021388" cy="2332181"/>
          </a:xfrm>
        </p:spPr>
        <p:txBody>
          <a:bodyPr>
            <a:normAutofit fontScale="85000" lnSpcReduction="20000"/>
          </a:bodyPr>
          <a:lstStyle/>
          <a:p>
            <a:r>
              <a:rPr lang="lt-LT" b="1" dirty="0">
                <a:solidFill>
                  <a:srgbClr val="002060"/>
                </a:solidFill>
              </a:rPr>
              <a:t>Piešiniai, kuriuose vaikas vaizduoja savo šeimą yra ypač informatyvūs. Atkreipkite dėmesį:</a:t>
            </a:r>
          </a:p>
          <a:p>
            <a:r>
              <a:rPr lang="lt-LT" b="1" dirty="0">
                <a:solidFill>
                  <a:srgbClr val="002060"/>
                </a:solidFill>
              </a:rPr>
              <a:t>	Kurį narį vaikas piešia pirmą </a:t>
            </a:r>
          </a:p>
          <a:p>
            <a:r>
              <a:rPr lang="lt-LT" b="1" dirty="0">
                <a:solidFill>
                  <a:srgbClr val="002060"/>
                </a:solidFill>
              </a:rPr>
              <a:t>	Kurio išvis nenupiešia </a:t>
            </a:r>
          </a:p>
          <a:p>
            <a:r>
              <a:rPr lang="lt-LT" b="1" dirty="0">
                <a:solidFill>
                  <a:srgbClr val="002060"/>
                </a:solidFill>
              </a:rPr>
              <a:t>	Kuris didžiausias ir ryškiausias</a:t>
            </a:r>
          </a:p>
          <a:p>
            <a:r>
              <a:rPr lang="lt-LT" b="1" dirty="0">
                <a:solidFill>
                  <a:srgbClr val="002060"/>
                </a:solidFill>
              </a:rPr>
              <a:t>	Kuris nupieštas atokiau nuo kitų</a:t>
            </a:r>
          </a:p>
          <a:p>
            <a:r>
              <a:rPr lang="lt-LT" b="1" dirty="0">
                <a:solidFill>
                  <a:srgbClr val="002060"/>
                </a:solidFill>
              </a:rPr>
              <a:t> – Tai daug pasako apie tai, kokį santykį vaikas jaučia su kitais šeimos nariais.</a:t>
            </a:r>
          </a:p>
          <a:p>
            <a:endParaRPr lang="lt-LT" dirty="0"/>
          </a:p>
        </p:txBody>
      </p:sp>
    </p:spTree>
    <p:extLst>
      <p:ext uri="{BB962C8B-B14F-4D97-AF65-F5344CB8AC3E}">
        <p14:creationId xmlns:p14="http://schemas.microsoft.com/office/powerpoint/2010/main" val="359721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847012" y="1025235"/>
            <a:ext cx="3657600" cy="1170709"/>
          </a:xfrm>
        </p:spPr>
        <p:txBody>
          <a:bodyPr>
            <a:normAutofit fontScale="90000"/>
          </a:bodyPr>
          <a:lstStyle/>
          <a:p>
            <a:r>
              <a:rPr lang="lt-LT" dirty="0"/>
              <a:t>Mėgstamiausia spalva atspindi vaiko asmenybės bruožus: </a:t>
            </a:r>
          </a:p>
        </p:txBody>
      </p:sp>
      <p:sp>
        <p:nvSpPr>
          <p:cNvPr id="6" name="Content Placeholder 5"/>
          <p:cNvSpPr>
            <a:spLocks noGrp="1"/>
          </p:cNvSpPr>
          <p:nvPr>
            <p:ph idx="1"/>
          </p:nvPr>
        </p:nvSpPr>
        <p:spPr>
          <a:xfrm>
            <a:off x="420976" y="685800"/>
            <a:ext cx="6400799" cy="5770418"/>
          </a:xfrm>
        </p:spPr>
        <p:txBody>
          <a:bodyPr>
            <a:normAutofit fontScale="55000" lnSpcReduction="20000"/>
          </a:bodyPr>
          <a:lstStyle/>
          <a:p>
            <a:r>
              <a:rPr lang="lt-LT" dirty="0">
                <a:solidFill>
                  <a:srgbClr val="002060"/>
                </a:solidFill>
              </a:rPr>
              <a:t>⦁	Violetinė mėgstama meniškų, kūrybingų vaikų. Tokie vaikai dažnai mąsto kitaip, išdrįsta išeiti už "rėmų", mėgsta padėti kitiems. </a:t>
            </a:r>
          </a:p>
          <a:p>
            <a:r>
              <a:rPr lang="lt-LT" dirty="0">
                <a:solidFill>
                  <a:srgbClr val="002060"/>
                </a:solidFill>
              </a:rPr>
              <a:t>⦁	Mėlyna mėgstama rūpestingų, supratingų, ramesnio charakterio vaikų. Jiems svarbi tvarka ir vidinė harmonija, jie natūraliai linkę rūpintis kitų žmonių jausmais ir poreikiais. </a:t>
            </a:r>
          </a:p>
          <a:p>
            <a:r>
              <a:rPr lang="lt-LT" dirty="0">
                <a:solidFill>
                  <a:srgbClr val="002060"/>
                </a:solidFill>
              </a:rPr>
              <a:t>⦁	Raudona mėgiama aktyvių, smalsių, stiprios asmenybės vaikų, kuriems patinka nauji įspūdžiai ir potyriai. Tai- vaikai, kurie konkrečiai žino, ko nori. Dažniausiai ją renkasi mažieji ekstravertai.</a:t>
            </a:r>
          </a:p>
          <a:p>
            <a:r>
              <a:rPr lang="lt-LT" dirty="0">
                <a:solidFill>
                  <a:srgbClr val="002060"/>
                </a:solidFill>
              </a:rPr>
              <a:t>⦁	Rožinė simbolizuoja švelnumą ir meilės poreikį. Ją besirenkantiems vaikams būdingas žaismingumas, draugiškumas, empatija. Linksmybės ir pramogos jiems tiek pat svarbios, kiek ir harmonija ir ramybė namuose. </a:t>
            </a:r>
          </a:p>
          <a:p>
            <a:r>
              <a:rPr lang="lt-LT" dirty="0">
                <a:solidFill>
                  <a:srgbClr val="002060"/>
                </a:solidFill>
              </a:rPr>
              <a:t>⦁	Žalia mėgiama vaikų, kurie itin prieraišūs, vertina saugumą ir stabilumą, yra artistiški ir sumanūs. Tokie vaikai natūraliai geba žvelgti į viską plačiau, pamatyti situaciją iš skirtingų perspektyvų ir nebijo būti atviri kitiems.</a:t>
            </a:r>
          </a:p>
          <a:p>
            <a:r>
              <a:rPr lang="lt-LT" dirty="0">
                <a:solidFill>
                  <a:srgbClr val="002060"/>
                </a:solidFill>
              </a:rPr>
              <a:t>⦁	Oranžinė traukia draugiškus, komunikabilius vaikus, kurie mėgsta būti dėmesio centre ir yra stipriai motyvuoti siekti savo tikslų. Tokie vaikai lengvai susiranda draugų ir tiesiog trykšta teigiama energija. </a:t>
            </a:r>
          </a:p>
          <a:p>
            <a:r>
              <a:rPr lang="lt-LT" dirty="0">
                <a:solidFill>
                  <a:srgbClr val="002060"/>
                </a:solidFill>
              </a:rPr>
              <a:t>⦁	Geltona patinka smalsiesiems mąstytojams. Tokie vaikai natūraliai linkę strateguoti ir planuoti, yra impulsyvūs ir optimistiški bei nuolat siekia išreikšti savo individualumą. Jiems patinka mokytis ir dalintis žiniomis su kitais, todėl tokie vaikai dažnai geba suburti aplink save bendraminčių grupelę. </a:t>
            </a:r>
          </a:p>
          <a:p>
            <a:r>
              <a:rPr lang="lt-LT" dirty="0">
                <a:solidFill>
                  <a:srgbClr val="002060"/>
                </a:solidFill>
              </a:rPr>
              <a:t>⦁	Ruda simbolizuoja stabilumą ir paprastumą. Ją renkasi draugiški, tiesmukiški vaikai, kuriems labai svarbus pasitikėjimas ir šeimos lūkesčių pateisinimas - ką nors darydami, tokie vaikai sistemingai siekia geriausių rezultatų ir viską daro neskubėdami, bet apgalvotai. </a:t>
            </a:r>
          </a:p>
          <a:p>
            <a:r>
              <a:rPr lang="lt-LT" dirty="0">
                <a:solidFill>
                  <a:srgbClr val="002060"/>
                </a:solidFill>
              </a:rPr>
              <a:t>⦁	Juoda atspindi dominavimą ir jautrią, rafinuotą asmenybę. Ją dažnai renkasi reiklūs, nepastovios nuotaikos, tačiau intelektualūs ir intuityvūs vaikai. </a:t>
            </a:r>
          </a:p>
          <a:p>
            <a:r>
              <a:rPr lang="lt-LT" dirty="0">
                <a:solidFill>
                  <a:srgbClr val="002060"/>
                </a:solidFill>
              </a:rPr>
              <a:t>⦁	Balta simbolizuoja nepriklausomybę ir loginį mąstymą. Ją renkasi santūrūs vaikai, mėgstantys tvarką ir konkretumą. </a:t>
            </a:r>
          </a:p>
          <a:p>
            <a:r>
              <a:rPr lang="lt-LT" dirty="0">
                <a:solidFill>
                  <a:srgbClr val="002060"/>
                </a:solidFill>
              </a:rPr>
              <a:t>⦁	Pilka traukia atsargius, kompromisų siekiančius vaikus. Dažniausiai jie būna paklusnūs, neproblematiški ir nuo mažens siekia prisiimti taikdario rolę. </a:t>
            </a:r>
          </a:p>
          <a:p>
            <a:endParaRPr lang="lt-LT" dirty="0"/>
          </a:p>
        </p:txBody>
      </p:sp>
      <p:sp>
        <p:nvSpPr>
          <p:cNvPr id="7" name="Text Placeholder 6"/>
          <p:cNvSpPr>
            <a:spLocks noGrp="1"/>
          </p:cNvSpPr>
          <p:nvPr>
            <p:ph type="body" sz="half" idx="2"/>
          </p:nvPr>
        </p:nvSpPr>
        <p:spPr>
          <a:xfrm>
            <a:off x="6896387" y="2708562"/>
            <a:ext cx="3915497" cy="2091267"/>
          </a:xfrm>
        </p:spPr>
        <p:txBody>
          <a:bodyPr/>
          <a:lstStyle/>
          <a:p>
            <a:r>
              <a:rPr lang="lt-LT" dirty="0"/>
              <a:t>Atkreipkite dėmesį ne tik į dominuojančias spalvas, bet ir į objektų išdėstymą piešinyje - kairė pusė tradiciškai asocijuojama su praeitimi, globėjiškumu ir motina, dešinė - ateitimi, bendravimo poreikiu ir tėvu. </a:t>
            </a:r>
          </a:p>
        </p:txBody>
      </p:sp>
    </p:spTree>
    <p:extLst>
      <p:ext uri="{BB962C8B-B14F-4D97-AF65-F5344CB8AC3E}">
        <p14:creationId xmlns:p14="http://schemas.microsoft.com/office/powerpoint/2010/main" val="3690563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810491"/>
          </a:xfrm>
        </p:spPr>
        <p:txBody>
          <a:bodyPr>
            <a:normAutofit fontScale="90000"/>
          </a:bodyPr>
          <a:lstStyle/>
          <a:p>
            <a:r>
              <a:rPr lang="lt-LT" dirty="0"/>
              <a:t>Kaip atspindi vaiko asmenybės bruožus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09421" y="1189182"/>
            <a:ext cx="6180025" cy="4449618"/>
          </a:xfrm>
        </p:spPr>
      </p:pic>
      <p:sp>
        <p:nvSpPr>
          <p:cNvPr id="4" name="Text Placeholder 3"/>
          <p:cNvSpPr>
            <a:spLocks noGrp="1"/>
          </p:cNvSpPr>
          <p:nvPr>
            <p:ph type="body" sz="half" idx="2"/>
          </p:nvPr>
        </p:nvSpPr>
        <p:spPr>
          <a:xfrm>
            <a:off x="7085012" y="2209799"/>
            <a:ext cx="3657600" cy="2902528"/>
          </a:xfrm>
        </p:spPr>
        <p:txBody>
          <a:bodyPr>
            <a:normAutofit lnSpcReduction="10000"/>
          </a:bodyPr>
          <a:lstStyle/>
          <a:p>
            <a:r>
              <a:rPr lang="lt-LT" dirty="0"/>
              <a:t>Autoportretuose (kai vaikas piešia pats save), </a:t>
            </a:r>
          </a:p>
          <a:p>
            <a:r>
              <a:rPr lang="lt-LT" dirty="0"/>
              <a:t>rankų nebuvimas gali būti interpretuojamas kaip nedrąsumo ir taikumo išraiška; </a:t>
            </a:r>
          </a:p>
          <a:p>
            <a:r>
              <a:rPr lang="lt-LT" dirty="0"/>
              <a:t>akivaizdžiai per didelės rankos - polinkis į agresiją. </a:t>
            </a:r>
          </a:p>
          <a:p>
            <a:r>
              <a:rPr lang="lt-LT" dirty="0"/>
              <a:t>Jei vaikas sau nupiešia neproporcingai mažas pėdas, tai gali išduoti nesaugumo jausmą. </a:t>
            </a:r>
          </a:p>
        </p:txBody>
      </p:sp>
    </p:spTree>
    <p:extLst>
      <p:ext uri="{BB962C8B-B14F-4D97-AF65-F5344CB8AC3E}">
        <p14:creationId xmlns:p14="http://schemas.microsoft.com/office/powerpoint/2010/main" val="1633021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8467" y="381000"/>
            <a:ext cx="3657600" cy="1184564"/>
          </a:xfrm>
        </p:spPr>
        <p:txBody>
          <a:bodyPr>
            <a:normAutofit fontScale="90000"/>
          </a:bodyPr>
          <a:lstStyle/>
          <a:p>
            <a:pPr algn="ctr"/>
            <a:r>
              <a:rPr lang="lt-LT" dirty="0"/>
              <a:t>Bendriniai bruožai, būdingi skirtingoms vaiko būsenoms:</a:t>
            </a:r>
          </a:p>
        </p:txBody>
      </p:sp>
      <p:sp>
        <p:nvSpPr>
          <p:cNvPr id="4" name="Text Placeholder 3"/>
          <p:cNvSpPr>
            <a:spLocks noGrp="1"/>
          </p:cNvSpPr>
          <p:nvPr>
            <p:ph type="body" sz="half" idx="2"/>
          </p:nvPr>
        </p:nvSpPr>
        <p:spPr>
          <a:xfrm>
            <a:off x="7085012" y="1870364"/>
            <a:ext cx="3657600" cy="3061854"/>
          </a:xfrm>
        </p:spPr>
        <p:txBody>
          <a:bodyPr>
            <a:normAutofit fontScale="92500" lnSpcReduction="20000"/>
          </a:bodyPr>
          <a:lstStyle/>
          <a:p>
            <a:r>
              <a:rPr lang="lt-LT" dirty="0">
                <a:solidFill>
                  <a:srgbClr val="002060"/>
                </a:solidFill>
              </a:rPr>
              <a:t>Impulsyvumas:</a:t>
            </a:r>
            <a:r>
              <a:rPr lang="lt-LT" dirty="0"/>
              <a:t> dideli objektai, asimetriškos galūnės, nepiešia kaklo. </a:t>
            </a:r>
          </a:p>
          <a:p>
            <a:r>
              <a:rPr lang="lt-LT" dirty="0">
                <a:solidFill>
                  <a:srgbClr val="002060"/>
                </a:solidFill>
              </a:rPr>
              <a:t>Nerimas: </a:t>
            </a:r>
            <a:r>
              <a:rPr lang="lt-LT" dirty="0"/>
              <a:t>debesys, lietus, skrendantys paukščiai, nepiešia akių.</a:t>
            </a:r>
          </a:p>
          <a:p>
            <a:r>
              <a:rPr lang="lt-LT" dirty="0">
                <a:solidFill>
                  <a:srgbClr val="002060"/>
                </a:solidFill>
              </a:rPr>
              <a:t>Drovumas:</a:t>
            </a:r>
            <a:r>
              <a:rPr lang="lt-LT" dirty="0"/>
              <a:t> žemi, maži objektai, nepiešia nosies ar burnos, rankas piešia prigludusias prie kūno. </a:t>
            </a:r>
          </a:p>
          <a:p>
            <a:r>
              <a:rPr lang="lt-LT" dirty="0">
                <a:solidFill>
                  <a:srgbClr val="002060"/>
                </a:solidFill>
              </a:rPr>
              <a:t>Pyktis: </a:t>
            </a:r>
            <a:r>
              <a:rPr lang="lt-LT" dirty="0"/>
              <a:t>didelės rankos ir dantys, žvairos akys. </a:t>
            </a:r>
          </a:p>
          <a:p>
            <a:r>
              <a:rPr lang="lt-LT" dirty="0">
                <a:solidFill>
                  <a:srgbClr val="002060"/>
                </a:solidFill>
              </a:rPr>
              <a:t>Saugumo jausmo trūkumas: </a:t>
            </a:r>
            <a:r>
              <a:rPr lang="lt-LT" dirty="0"/>
              <a:t>monstrai ir pabaisos, neproporcingai mažos galvos, pakrypusios figūros, nepiešia rankų. </a:t>
            </a:r>
          </a:p>
          <a:p>
            <a:endParaRPr lang="lt-LT"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1106" y="742589"/>
            <a:ext cx="5317403" cy="5317403"/>
          </a:xfrm>
        </p:spPr>
      </p:pic>
    </p:spTree>
    <p:extLst>
      <p:ext uri="{BB962C8B-B14F-4D97-AF65-F5344CB8AC3E}">
        <p14:creationId xmlns:p14="http://schemas.microsoft.com/office/powerpoint/2010/main" val="3788714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6284" y="3782292"/>
            <a:ext cx="9304916" cy="2743198"/>
          </a:xfrm>
        </p:spPr>
        <p:txBody>
          <a:bodyPr>
            <a:normAutofit fontScale="90000"/>
          </a:bodyPr>
          <a:lstStyle/>
          <a:p>
            <a:r>
              <a:rPr lang="fi-FI" dirty="0"/>
              <a:t>Neskubėkite interpretuoti piešinių. Prieš tai, paklauskite paties vaiko:</a:t>
            </a:r>
            <a:br>
              <a:rPr lang="lt-LT" dirty="0"/>
            </a:br>
            <a:r>
              <a:rPr lang="lt-LT" sz="1800" cap="none" dirty="0"/>
              <a:t>O	ką jis nupiešė, kas piešinyje vyksta?</a:t>
            </a:r>
            <a:br>
              <a:rPr lang="lt-LT" sz="1800" cap="none" dirty="0"/>
            </a:br>
            <a:r>
              <a:rPr lang="lt-LT" sz="1800" cap="none" dirty="0"/>
              <a:t>O	kodėl tokios spalvos?</a:t>
            </a:r>
            <a:br>
              <a:rPr lang="lt-LT" sz="1800" cap="none" dirty="0"/>
            </a:br>
            <a:r>
              <a:rPr lang="lt-LT" sz="1800" cap="none" dirty="0"/>
              <a:t>O	kaip jo pavaizduoti veikėjai jaučiasi, ko jie norėtų, ko jiems trūksta?</a:t>
            </a:r>
            <a:br>
              <a:rPr lang="lt-LT" sz="1800" cap="none" dirty="0"/>
            </a:br>
            <a:r>
              <a:rPr lang="lt-LT" sz="1800" cap="none" dirty="0"/>
              <a:t>Tuomet, atsižvelgdami į tai, ką pats vaikas mato savo piešinyje, galėsite taikliau nuspėti, ką reiškia tam tikros detalės ar spalvos.</a:t>
            </a:r>
            <a:br>
              <a:rPr lang="lt-LT" dirty="0"/>
            </a:br>
            <a:r>
              <a:rPr lang="lt-LT" sz="1800" b="1" i="1" cap="none" dirty="0">
                <a:solidFill>
                  <a:srgbClr val="002060"/>
                </a:solidFill>
              </a:rPr>
              <a:t>Sėkmės kūryboje ir jos interpretacijose. Nepamirškite kad tai tik Jūsų interpretacijos, galimai yra kitaip... </a:t>
            </a:r>
            <a:br>
              <a:rPr lang="lt-LT" sz="1800" b="1" i="1" cap="none" dirty="0">
                <a:solidFill>
                  <a:srgbClr val="002060"/>
                </a:solidFill>
              </a:rPr>
            </a:br>
            <a:r>
              <a:rPr lang="lt-LT" sz="1800" b="1" i="1" cap="none" dirty="0">
                <a:solidFill>
                  <a:srgbClr val="002060"/>
                </a:solidFill>
              </a:rPr>
              <a:t>Rasa Pavilionienė</a:t>
            </a:r>
            <a:br>
              <a:rPr lang="lt-LT" b="1" i="1" cap="none" dirty="0"/>
            </a:br>
            <a:endParaRPr lang="lt-LT" b="1" i="1" dirty="0"/>
          </a:p>
        </p:txBody>
      </p:sp>
      <p:pic>
        <p:nvPicPr>
          <p:cNvPr id="16" name="Content Placeholder 1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62291" y="171798"/>
            <a:ext cx="10909271" cy="3291840"/>
          </a:xfrm>
          <a:prstGeom prst="rect">
            <a:avLst/>
          </a:prstGeom>
          <a:ln>
            <a:noFill/>
          </a:ln>
          <a:effectLst>
            <a:softEdge rad="112500"/>
          </a:effectLst>
        </p:spPr>
      </p:pic>
    </p:spTree>
    <p:extLst>
      <p:ext uri="{BB962C8B-B14F-4D97-AF65-F5344CB8AC3E}">
        <p14:creationId xmlns:p14="http://schemas.microsoft.com/office/powerpoint/2010/main" val="110319089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120</TotalTime>
  <Words>873</Words>
  <Application>Microsoft Office PowerPoint</Application>
  <PresentationFormat>Plačiaekranė</PresentationFormat>
  <Paragraphs>42</Paragraphs>
  <Slides>7</Slides>
  <Notes>1</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7</vt:i4>
      </vt:variant>
    </vt:vector>
  </HeadingPairs>
  <TitlesOfParts>
    <vt:vector size="12" baseType="lpstr">
      <vt:lpstr>Calibri</vt:lpstr>
      <vt:lpstr>Century Gothic</vt:lpstr>
      <vt:lpstr>Times New Roman</vt:lpstr>
      <vt:lpstr>Wingdings 3</vt:lpstr>
      <vt:lpstr>Slice</vt:lpstr>
      <vt:lpstr>Piešdami vaikai išreiškia save, savo jausmus ir pasaulio matymą. Būtent todėl tėveliams piešinių analizavimas gali būti puiki priemonė pažinti vaiką geriau, užmegzti su juo tvirtesnį ryšį ir perprasti jo esamą emocinę būseną.</vt:lpstr>
      <vt:lpstr>KAIP SKAITYTI VAIKO PIEŠINIUS IR KĄ IŠDUODA MĖGSTAMIAUSIA SPALVA? </vt:lpstr>
      <vt:lpstr>Kaip skaityti vaiko piešinius ir ką išduoda mėgstamiausia spalva? </vt:lpstr>
      <vt:lpstr>Mėgstamiausia spalva atspindi vaiko asmenybės bruožus: </vt:lpstr>
      <vt:lpstr>Kaip atspindi vaiko asmenybės bruožus</vt:lpstr>
      <vt:lpstr>Bendriniai bruožai, būdingi skirtingoms vaiko būsenoms:</vt:lpstr>
      <vt:lpstr>Neskubėkite interpretuoti piešinių. Prieš tai, paklauskite paties vaiko: O ką jis nupiešė, kas piešinyje vyksta? O kodėl tokios spalvos? O kaip jo pavaizduoti veikėjai jaučiasi, ko jie norėtų, ko jiems trūksta? Tuomet, atsižvelgdami į tai, ką pats vaikas mato savo piešinyje, galėsite taikliau nuspėti, ką reiškia tam tikros detalės ar spalvos. Sėkmės kūryboje ir jos interpretacijose. Nepamirškite kad tai tik Jūsų interpretacijos, galimai yra kitaip...  Rasa Pavilionienė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Direktore</cp:lastModifiedBy>
  <cp:revision>19</cp:revision>
  <dcterms:created xsi:type="dcterms:W3CDTF">2020-04-01T08:00:15Z</dcterms:created>
  <dcterms:modified xsi:type="dcterms:W3CDTF">2022-01-13T10:50:37Z</dcterms:modified>
</cp:coreProperties>
</file>