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activeX1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2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3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activeX/activeX4.xml><?xml version="1.0" encoding="utf-8"?>
<ax:ocx xmlns:ax="http://schemas.microsoft.com/office/2006/activeX" xmlns:r="http://schemas.openxmlformats.org/officeDocument/2006/relationships" ax:classid="{5512D116-5CC6-11CF-8D67-00AA00BDCE1D}" ax:persistence="persistStream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355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20398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9122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96215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81961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8752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6224792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03167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6879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47021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283893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683773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45434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810750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021340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0186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D7426-97E9-4797-B3CE-C51C92B2CEF6}" type="datetimeFigureOut">
              <a:rPr lang="lt-LT" smtClean="0"/>
              <a:t>2021-12-14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38309D3-435C-4D43-B978-7E69516ED78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6234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6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  <p:sldLayoutId id="2147483787" r:id="rId12"/>
    <p:sldLayoutId id="2147483788" r:id="rId13"/>
    <p:sldLayoutId id="2147483789" r:id="rId14"/>
    <p:sldLayoutId id="2147483790" r:id="rId15"/>
    <p:sldLayoutId id="21474837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7" Type="http://schemas.openxmlformats.org/officeDocument/2006/relationships/image" Target="../media/image1.wmf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.xml"/><Relationship Id="rId4" Type="http://schemas.openxmlformats.org/officeDocument/2006/relationships/control" Target="../activeX/activeX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752847CD-EF1F-485B-B51A-C370B7027A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8735" y="786661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lt-LT" b="1" dirty="0"/>
              <a:t>UGDYMO KOKYBĖ TRAKŲ </a:t>
            </a:r>
            <a:br>
              <a:rPr lang="lt-LT" b="1" dirty="0"/>
            </a:br>
            <a:r>
              <a:rPr lang="lt-LT" b="1" dirty="0"/>
              <a:t>LOPŠELYJE-DARŽELYJE ,,EŽERĖLIS“</a:t>
            </a:r>
          </a:p>
        </p:txBody>
      </p:sp>
    </p:spTree>
    <p:extLst>
      <p:ext uri="{BB962C8B-B14F-4D97-AF65-F5344CB8AC3E}">
        <p14:creationId xmlns:p14="http://schemas.microsoft.com/office/powerpoint/2010/main" val="6470963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7B53853-BA04-45D7-9625-A8C97EF4D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161789"/>
            <a:ext cx="10058400" cy="573578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8. </a:t>
            </a:r>
            <a:r>
              <a:rPr lang="lt-LT" sz="3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Mikroklimatas.</a:t>
            </a:r>
            <a:endParaRPr lang="lt-LT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9CD0667-B097-4D0B-8063-2FB6DDE0FB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735367"/>
            <a:ext cx="10893159" cy="3777622"/>
          </a:xfrm>
        </p:spPr>
        <p:txBody>
          <a:bodyPr>
            <a:noAutofit/>
          </a:bodyPr>
          <a:lstStyle/>
          <a:p>
            <a:r>
              <a:rPr lang="lt-LT" sz="3000" b="1" dirty="0">
                <a:solidFill>
                  <a:srgbClr val="FF0000"/>
                </a:solidFill>
              </a:rPr>
              <a:t>43,75 % Pedagogai užtikrina gerą vaikų emocinę savijautą.</a:t>
            </a:r>
          </a:p>
          <a:p>
            <a:r>
              <a:rPr lang="lt-LT" sz="3000" dirty="0"/>
              <a:t> 35,42 % Pedagogai ir administracija operatyviai ir geranoriškai sprendžia iškilusias problemas.</a:t>
            </a:r>
          </a:p>
          <a:p>
            <a:r>
              <a:rPr lang="lt-LT" sz="3000" dirty="0"/>
              <a:t> Neįsiklauso į tėvų(globėjų) problemas ir sprendžia neoperatyviai.</a:t>
            </a:r>
          </a:p>
          <a:p>
            <a:r>
              <a:rPr lang="lt-LT" sz="3000" dirty="0"/>
              <a:t>16,67 % Pedagogai yra nešališki, sprendžiant vaikų tarpusavio konfliktus, problemas.</a:t>
            </a:r>
          </a:p>
          <a:p>
            <a:r>
              <a:rPr lang="lt-LT" sz="3000" dirty="0"/>
              <a:t>Kita:</a:t>
            </a:r>
          </a:p>
          <a:p>
            <a:r>
              <a:rPr lang="lt-LT" sz="3000" dirty="0"/>
              <a:t>1 </a:t>
            </a:r>
            <a:r>
              <a:rPr lang="lt-LT" sz="3000" dirty="0" err="1"/>
              <a:t>ats</a:t>
            </a:r>
            <a:r>
              <a:rPr lang="lt-LT" sz="3000" dirty="0"/>
              <a:t>. 2,08 % negaliu įvertinti.</a:t>
            </a:r>
          </a:p>
          <a:p>
            <a:r>
              <a:rPr lang="lt-LT" sz="3000" dirty="0"/>
              <a:t>1 </a:t>
            </a:r>
            <a:r>
              <a:rPr lang="lt-LT" sz="3000" dirty="0" err="1"/>
              <a:t>ats</a:t>
            </a:r>
            <a:r>
              <a:rPr lang="lt-LT" sz="3000" dirty="0"/>
              <a:t>. 2,08 % neturiu nuomonės šiuo klausimu</a:t>
            </a:r>
          </a:p>
        </p:txBody>
      </p:sp>
    </p:spTree>
    <p:extLst>
      <p:ext uri="{BB962C8B-B14F-4D97-AF65-F5344CB8AC3E}">
        <p14:creationId xmlns:p14="http://schemas.microsoft.com/office/powerpoint/2010/main" val="293065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4900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15745A8-52E8-47B8-B786-42917096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9. 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Kaip apibendrintai įvertintumėte ugdymo kokybę darželyje? (žymėkite vieną)</a:t>
            </a:r>
            <a:b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F36F7BD1-493B-4752-9F05-38803E57EC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8775" y="2230581"/>
            <a:ext cx="8915400" cy="37776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t-LT" sz="3200" dirty="0"/>
              <a:t> </a:t>
            </a:r>
          </a:p>
          <a:p>
            <a:pPr marL="0" indent="0">
              <a:buNone/>
            </a:pPr>
            <a:endParaRPr lang="lt-LT" sz="3200" dirty="0"/>
          </a:p>
        </p:txBody>
      </p:sp>
      <p:sp>
        <p:nvSpPr>
          <p:cNvPr id="4" name="Turinio vietos rezervavimo ženklas 2">
            <a:extLst>
              <a:ext uri="{FF2B5EF4-FFF2-40B4-BE49-F238E27FC236}">
                <a16:creationId xmlns:a16="http://schemas.microsoft.com/office/drawing/2014/main" id="{FFCCCB9A-9728-4A19-8536-A383BF3D0D7B}"/>
              </a:ext>
            </a:extLst>
          </p:cNvPr>
          <p:cNvSpPr txBox="1">
            <a:spLocks/>
          </p:cNvSpPr>
          <p:nvPr/>
        </p:nvSpPr>
        <p:spPr>
          <a:xfrm>
            <a:off x="2589212" y="2133600"/>
            <a:ext cx="8915400" cy="3777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t-LT" sz="3200" b="1" dirty="0">
                <a:solidFill>
                  <a:srgbClr val="FF0000"/>
                </a:solidFill>
              </a:rPr>
              <a:t>  68,97 % Labai gerai.</a:t>
            </a:r>
          </a:p>
          <a:p>
            <a:r>
              <a:rPr lang="lt-LT" sz="3200" dirty="0"/>
              <a:t>  31,03 % Gerai.</a:t>
            </a:r>
          </a:p>
          <a:p>
            <a:pPr marL="0" indent="0">
              <a:buNone/>
            </a:pPr>
            <a:endParaRPr lang="lt-LT" sz="3200" dirty="0"/>
          </a:p>
          <a:p>
            <a:pPr marL="0" indent="0">
              <a:buNone/>
            </a:pP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92013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F84E9AE-FC21-4C08-BCB0-22364689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10. </a:t>
            </a:r>
            <a:r>
              <a:rPr lang="lt-LT" sz="3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Ką ir kokiose srityse siūlote gerinti?</a:t>
            </a:r>
            <a:endParaRPr lang="lt-LT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48828EC8-419E-402D-B723-952267A16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2837" y="1762606"/>
            <a:ext cx="10823171" cy="4023360"/>
          </a:xfrm>
        </p:spPr>
        <p:txBody>
          <a:bodyPr>
            <a:noAutofit/>
          </a:bodyPr>
          <a:lstStyle/>
          <a:p>
            <a:r>
              <a:rPr lang="lt-LT" sz="2800" dirty="0"/>
              <a:t>1. Norėtųsi daugiau informacijos apie vaikų veiklas (kasdienę rutiną ir savaitės veiklas).</a:t>
            </a:r>
          </a:p>
          <a:p>
            <a:r>
              <a:rPr lang="lt-LT" sz="2800" dirty="0"/>
              <a:t>2. Pasibaigus pandemijai, sudaryti galimybes ugdytiniams pasirinktinai lankyti daugiau veiklų: keramiką, papildomus sporto būrelius, šokius, kt.</a:t>
            </a:r>
          </a:p>
          <a:p>
            <a:r>
              <a:rPr lang="lt-LT" sz="2800" dirty="0"/>
              <a:t>3. Jeigu būtų tokia galimybė, būtų gerai, kad vaikai kuo daugiau laiko praleistų lauke. </a:t>
            </a:r>
          </a:p>
          <a:p>
            <a:r>
              <a:rPr lang="lt-LT" sz="2800" dirty="0"/>
              <a:t>4.</a:t>
            </a:r>
            <a:r>
              <a:rPr lang="fi-FI" sz="2800" dirty="0"/>
              <a:t> Leisti vaiką pal</a:t>
            </a:r>
            <a:r>
              <a:rPr lang="lt-LT" sz="2800" dirty="0"/>
              <a:t>y</a:t>
            </a:r>
            <a:r>
              <a:rPr lang="fi-FI" sz="2800" dirty="0"/>
              <a:t>dėti iki grupės.</a:t>
            </a:r>
          </a:p>
          <a:p>
            <a:r>
              <a:rPr lang="lt-LT" sz="2800" dirty="0"/>
              <a:t>5. </a:t>
            </a:r>
            <a:r>
              <a:rPr lang="it-IT" sz="2800" dirty="0"/>
              <a:t>Labai tr</a:t>
            </a:r>
            <a:r>
              <a:rPr lang="lt-LT" sz="2800" dirty="0"/>
              <a:t>ū</a:t>
            </a:r>
            <a:r>
              <a:rPr lang="it-IT" sz="2800" dirty="0"/>
              <a:t>ksta darbo laiko nuo 7h.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7737103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5DCAC4A7-6302-4259-933D-6BBA6C1F0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z="3600" b="1" dirty="0"/>
              <a:t>Išvados (stiprybės)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7E63F65-6C87-4CDF-B11F-9D5D48CC9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sz="3200" dirty="0"/>
              <a:t>Teikiamos paslaugos apie 70/80  % atitinka tėvų lūkesčius.</a:t>
            </a:r>
          </a:p>
          <a:p>
            <a:r>
              <a:rPr lang="lt-LT" sz="3200" dirty="0"/>
              <a:t>Vyksta tėvų ir pedagogų bendravimas ir bendradarbiavimas vaiko labui.</a:t>
            </a:r>
          </a:p>
          <a:p>
            <a:r>
              <a:rPr lang="lt-LT" sz="3200" dirty="0"/>
              <a:t>Pakankamai geras tėvų informavimas.</a:t>
            </a:r>
          </a:p>
          <a:p>
            <a:r>
              <a:rPr lang="lt-LT" sz="3200" dirty="0"/>
              <a:t>Tėvai pakankamai gerai žino apie darželyje vykdomą vaikų ugdymą, ugdymo programas ir vaikų pasiekimus.</a:t>
            </a:r>
          </a:p>
        </p:txBody>
      </p:sp>
    </p:spTree>
    <p:extLst>
      <p:ext uri="{BB962C8B-B14F-4D97-AF65-F5344CB8AC3E}">
        <p14:creationId xmlns:p14="http://schemas.microsoft.com/office/powerpoint/2010/main" val="3989227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17DCD8-3A5B-46F7-8258-BA730AA6D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sz="4400" b="1" dirty="0"/>
              <a:t>Išvados  (silpnybės, poreikis)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0CC12F5-C36D-4812-B8E1-1C796215F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7527" y="1540189"/>
            <a:ext cx="10354685" cy="3777622"/>
          </a:xfrm>
        </p:spPr>
        <p:txBody>
          <a:bodyPr>
            <a:normAutofit fontScale="25000" lnSpcReduction="20000"/>
          </a:bodyPr>
          <a:lstStyle/>
          <a:p>
            <a:r>
              <a:rPr lang="lt-LT" sz="11200" dirty="0">
                <a:latin typeface="+mj-lt"/>
              </a:rPr>
              <a:t>Išsiaiškinti ugdomųjų veiklų įvairovę visose amžiaus grupėse.</a:t>
            </a:r>
          </a:p>
          <a:p>
            <a:r>
              <a:rPr lang="lt-LT" sz="11200" dirty="0">
                <a:latin typeface="+mj-lt"/>
              </a:rPr>
              <a:t>Numatyti 2022 metų veiklos plane konkrečias tėvų informavimo priemones, metodus.</a:t>
            </a:r>
          </a:p>
          <a:p>
            <a:r>
              <a:rPr lang="lt-LT" sz="11200" dirty="0">
                <a:latin typeface="+mj-lt"/>
              </a:rPr>
              <a:t>Atkreipti dėmesį į pedagogų nešališkumą, sprendžiant iškilusias problemas.</a:t>
            </a:r>
          </a:p>
          <a:p>
            <a:r>
              <a:rPr lang="lt-LT" sz="11200" dirty="0">
                <a:latin typeface="+mj-lt"/>
              </a:rPr>
              <a:t>Numatyti 2022 metų veiklos plane priemones, kaip kuo daugiau įtraukti į ugdymo procesą  vaikų idėjas ir iniciatyvas, tėvų pasiūlymus ir lūkesčius.</a:t>
            </a:r>
          </a:p>
          <a:p>
            <a:r>
              <a:rPr lang="lt-LT" sz="11200" dirty="0">
                <a:latin typeface="+mj-lt"/>
              </a:rPr>
              <a:t>2022 metų veiklos plane numatyti kiekvienoje grupėje  formą , metodą kaip vaikai mokosi įsivertinti ko išmoko, kaip jam sekasi( </a:t>
            </a:r>
            <a:r>
              <a:rPr lang="lt-LT" sz="11200" dirty="0" err="1">
                <a:latin typeface="+mj-lt"/>
              </a:rPr>
              <a:t>saviįsivertinimas</a:t>
            </a:r>
            <a:r>
              <a:rPr lang="lt-LT" sz="11200" dirty="0">
                <a:latin typeface="+mj-lt"/>
              </a:rPr>
              <a:t>).</a:t>
            </a:r>
          </a:p>
          <a:p>
            <a:endParaRPr lang="lt-LT" sz="11200" dirty="0">
              <a:latin typeface="+mj-lt"/>
            </a:endParaRPr>
          </a:p>
          <a:p>
            <a:pPr marL="0" indent="0">
              <a:buNone/>
            </a:pPr>
            <a:endParaRPr lang="lt-LT" sz="11200" dirty="0">
              <a:latin typeface="+mj-lt"/>
            </a:endParaRPr>
          </a:p>
          <a:p>
            <a:endParaRPr lang="lt-LT" sz="11200" dirty="0">
              <a:latin typeface="+mj-lt"/>
            </a:endParaRPr>
          </a:p>
          <a:p>
            <a:endParaRPr lang="lt-LT" sz="11200" dirty="0">
              <a:latin typeface="+mj-lt"/>
            </a:endParaRP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186892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3242138-6251-47DC-8234-237A10F08D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entury Gothic" panose="020B0502020202020204"/>
                <a:ea typeface="+mj-ea"/>
                <a:cs typeface="+mj-cs"/>
              </a:rPr>
              <a:t>Išvados  (silpnybės, poreikis)</a:t>
            </a:r>
            <a:endParaRPr lang="lt-LT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2EAF52B-AEE7-4F52-B300-F54AB436B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sz="3200" dirty="0"/>
              <a:t>Reikalinga budinti grupė.</a:t>
            </a:r>
          </a:p>
          <a:p>
            <a:r>
              <a:rPr lang="lt-LT" sz="3200" dirty="0"/>
              <a:t>Poreikis papildomo ugdymo.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596310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ačiakampis 1">
            <a:extLst>
              <a:ext uri="{FF2B5EF4-FFF2-40B4-BE49-F238E27FC236}">
                <a16:creationId xmlns:a16="http://schemas.microsoft.com/office/drawing/2014/main" id="{F736CB54-A741-48E5-B408-E3743AA1EE55}"/>
              </a:ext>
            </a:extLst>
          </p:cNvPr>
          <p:cNvSpPr/>
          <p:nvPr/>
        </p:nvSpPr>
        <p:spPr>
          <a:xfrm>
            <a:off x="611966" y="748876"/>
            <a:ext cx="11654152" cy="393954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lt-LT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Tikslas </a:t>
            </a:r>
          </a:p>
          <a:p>
            <a:pPr algn="ctr"/>
            <a:r>
              <a:rPr lang="lt-LT" sz="2800" b="1" i="1" dirty="0">
                <a:solidFill>
                  <a:srgbClr val="474747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Išsiaiškinti tėvų lūkesčių atitikimą dėl ugdymo kokybės teikiamų paslaugų.</a:t>
            </a:r>
          </a:p>
          <a:p>
            <a:pPr algn="ctr"/>
            <a:endParaRPr lang="lt-LT" sz="2800" cap="none" spc="0" dirty="0">
              <a:ln w="0"/>
              <a:solidFill>
                <a:srgbClr val="47474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lt-LT" sz="2800" b="0" dirty="0">
                <a:ln w="0"/>
                <a:solidFill>
                  <a:srgbClr val="474747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Apklausa vykdyta: </a:t>
            </a:r>
            <a:r>
              <a:rPr lang="lt-LT" sz="2800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nuo 2021-11-22 iki 2021-12-10.</a:t>
            </a:r>
          </a:p>
          <a:p>
            <a:pPr algn="ctr"/>
            <a:endParaRPr lang="lt-LT" sz="2800" cap="none" spc="0" dirty="0">
              <a:ln w="0"/>
              <a:solidFill>
                <a:srgbClr val="000000"/>
              </a:solidFill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lt-LT" sz="2800" b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cs typeface="Times New Roman" panose="02020603050405020304" pitchFamily="18" charset="0"/>
              </a:rPr>
              <a:t>Apklausoje galėjo dalyvauti visi 116 vaikų tėveliai.</a:t>
            </a:r>
          </a:p>
          <a:p>
            <a:endParaRPr lang="lt-LT" sz="2800" cap="none" spc="0" dirty="0">
              <a:ln w="0"/>
              <a:solidFill>
                <a:srgbClr val="00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Segoe UI" panose="020B0502040204020203" pitchFamily="34" charset="0"/>
              <a:cs typeface="Times New Roman" panose="02020603050405020304" pitchFamily="18" charset="0"/>
            </a:endParaRPr>
          </a:p>
          <a:p>
            <a:r>
              <a:rPr lang="lt-LT" sz="2800" b="0" dirty="0">
                <a:ln w="0"/>
                <a:solidFill>
                  <a:srgbClr val="00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egoe UI" panose="020B0502040204020203" pitchFamily="34" charset="0"/>
                <a:cs typeface="Times New Roman" panose="02020603050405020304" pitchFamily="18" charset="0"/>
              </a:rPr>
              <a:t>Anketas užpildė 30 tėvelių.</a:t>
            </a:r>
            <a:endParaRPr lang="lt-LT" sz="28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63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avadinimas 20">
            <a:extLst>
              <a:ext uri="{FF2B5EF4-FFF2-40B4-BE49-F238E27FC236}">
                <a16:creationId xmlns:a16="http://schemas.microsoft.com/office/drawing/2014/main" id="{7B78BF2D-F465-44AD-90C7-10C5FE0A5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7661" y="394977"/>
            <a:ext cx="10514301" cy="1450757"/>
          </a:xfrm>
        </p:spPr>
        <p:txBody>
          <a:bodyPr/>
          <a:lstStyle/>
          <a:p>
            <a:pPr algn="ctr"/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1. 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Kokia Jūsų nuomone yra ugdymo kokybės samprata?</a:t>
            </a:r>
            <a:endParaRPr lang="lt-LT" sz="3600" dirty="0"/>
          </a:p>
        </p:txBody>
      </p:sp>
      <p:sp>
        <p:nvSpPr>
          <p:cNvPr id="22" name="Turinio vietos rezervavimo ženklas 21">
            <a:extLst>
              <a:ext uri="{FF2B5EF4-FFF2-40B4-BE49-F238E27FC236}">
                <a16:creationId xmlns:a16="http://schemas.microsoft.com/office/drawing/2014/main" id="{C87A976E-4BE8-46DD-805F-F72238DAE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038" y="1845734"/>
            <a:ext cx="11530012" cy="4023360"/>
          </a:xfrm>
        </p:spPr>
        <p:txBody>
          <a:bodyPr>
            <a:normAutofit/>
          </a:bodyPr>
          <a:lstStyle/>
          <a:p>
            <a:r>
              <a:rPr lang="lt-LT" sz="3200" dirty="0"/>
              <a:t>  24,44 % Jeigu atitinka ugdytinių poreikius bei interesus.</a:t>
            </a:r>
          </a:p>
          <a:p>
            <a:r>
              <a:rPr lang="lt-LT" sz="3200" dirty="0"/>
              <a:t>  11,11 % Jeigu atitinka ugdytinių tėvų poreikius bei lūkesčius.</a:t>
            </a:r>
          </a:p>
          <a:p>
            <a:r>
              <a:rPr lang="lt-LT" sz="3200" dirty="0"/>
              <a:t>  28,89 % Tai vaiko rengimas gyventi ateities visuomenėje.</a:t>
            </a:r>
          </a:p>
          <a:p>
            <a:r>
              <a:rPr lang="lt-LT" sz="3200" dirty="0"/>
              <a:t>  </a:t>
            </a:r>
            <a:r>
              <a:rPr lang="lt-LT" sz="3200" b="1" dirty="0">
                <a:solidFill>
                  <a:srgbClr val="FF0000"/>
                </a:solidFill>
              </a:rPr>
              <a:t>35,56 % Vaiko emocinė savijauta, vaikas noriai eina į darželį.</a:t>
            </a:r>
          </a:p>
        </p:txBody>
      </p:sp>
    </p:spTree>
    <p:extLst>
      <p:ext uri="{BB962C8B-B14F-4D97-AF65-F5344CB8AC3E}">
        <p14:creationId xmlns:p14="http://schemas.microsoft.com/office/powerpoint/2010/main" val="3129587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63EF65D1-B943-4B7B-841E-A792FA0662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2. 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 užtenka informacijos apie ikimokyklinio ir priešmokyklinio ugdymo organizavimą darželyje?</a:t>
            </a:r>
            <a:b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5D91FD81-24BF-4659-8891-B50CACA6F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lt-LT" sz="3200" b="1" dirty="0"/>
          </a:p>
          <a:p>
            <a:r>
              <a:rPr lang="fi-FI" sz="3200" b="1" dirty="0">
                <a:solidFill>
                  <a:srgbClr val="FF0000"/>
                </a:solidFill>
              </a:rPr>
              <a:t>65,52 % Užtenka</a:t>
            </a:r>
          </a:p>
          <a:p>
            <a:r>
              <a:rPr lang="fi-FI" sz="3200" dirty="0"/>
              <a:t> 34,48 % Dalinai</a:t>
            </a:r>
          </a:p>
          <a:p>
            <a:r>
              <a:rPr lang="fi-FI" sz="3200" dirty="0"/>
              <a:t> Trūksta</a:t>
            </a:r>
          </a:p>
          <a:p>
            <a:r>
              <a:rPr lang="fi-FI" sz="3200" dirty="0"/>
              <a:t>Kita: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110204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F0EC980F-DF36-419B-9DDE-004060208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9171" y="325704"/>
            <a:ext cx="10058400" cy="1450757"/>
          </a:xfrm>
        </p:spPr>
        <p:txBody>
          <a:bodyPr>
            <a:normAutofit fontScale="90000"/>
          </a:bodyPr>
          <a:lstStyle/>
          <a:p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r>
              <a:rPr lang="it-IT" b="1" dirty="0">
                <a:solidFill>
                  <a:srgbClr val="000000"/>
                </a:solidFill>
                <a:latin typeface="Segoe UI" panose="020B0502040204020203" pitchFamily="34" charset="0"/>
              </a:rPr>
              <a:t>3. Ar supažindinti su ugdymo programomis?</a:t>
            </a:r>
            <a:br>
              <a:rPr lang="lt-LT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</a:br>
            <a:br>
              <a:rPr lang="lt-LT" b="1" dirty="0">
                <a:solidFill>
                  <a:srgbClr val="000000"/>
                </a:solidFill>
                <a:latin typeface="Segoe UI" panose="020B0502040204020203" pitchFamily="34" charset="0"/>
              </a:rPr>
            </a:b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F13C45D-5DBA-493B-8243-2F5461FC1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/>
              <a:t> </a:t>
            </a:r>
            <a:r>
              <a:rPr lang="lt-LT" sz="3200" b="1" dirty="0">
                <a:solidFill>
                  <a:srgbClr val="FF0000"/>
                </a:solidFill>
              </a:rPr>
              <a:t> 89,66 % Taip</a:t>
            </a:r>
          </a:p>
          <a:p>
            <a:r>
              <a:rPr lang="lt-LT" sz="3200" dirty="0"/>
              <a:t> Ne -</a:t>
            </a:r>
          </a:p>
          <a:p>
            <a:r>
              <a:rPr lang="lt-LT" sz="3200" dirty="0"/>
              <a:t>  6,9 % Dalinai</a:t>
            </a:r>
          </a:p>
          <a:p>
            <a:r>
              <a:rPr lang="lt-LT" sz="3200" dirty="0"/>
              <a:t> Nesidomiu -</a:t>
            </a:r>
          </a:p>
          <a:p>
            <a:r>
              <a:rPr lang="lt-LT" sz="3200" dirty="0"/>
              <a:t> Kita: 3,45 % Per susitikimą rugsėjo mėnesį buvo aptarta.</a:t>
            </a:r>
          </a:p>
        </p:txBody>
      </p:sp>
    </p:spTree>
    <p:extLst>
      <p:ext uri="{BB962C8B-B14F-4D97-AF65-F5344CB8AC3E}">
        <p14:creationId xmlns:p14="http://schemas.microsoft.com/office/powerpoint/2010/main" val="1396597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B085331A-53BD-460B-A014-59152CB23C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388" y="1154596"/>
            <a:ext cx="11360726" cy="1450757"/>
          </a:xfrm>
        </p:spPr>
        <p:txBody>
          <a:bodyPr/>
          <a:lstStyle/>
          <a:p>
            <a:r>
              <a:rPr lang="fi-FI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4. </a:t>
            </a:r>
            <a:r>
              <a:rPr lang="fi-FI" sz="3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 esate patenkinti vaiko ugdymu(si) ir jo pasiekimais?</a:t>
            </a:r>
            <a:endParaRPr lang="lt-LT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6D052A62-AB01-46C9-9272-8D23FF07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sz="3200" dirty="0"/>
              <a:t> 48,28 % Labai patenkinti</a:t>
            </a:r>
          </a:p>
          <a:p>
            <a:pPr marL="0" indent="0">
              <a:buNone/>
            </a:pPr>
            <a:r>
              <a:rPr lang="fi-FI" sz="3200" dirty="0"/>
              <a:t> </a:t>
            </a:r>
            <a:r>
              <a:rPr lang="fi-FI" sz="3200" b="1" dirty="0">
                <a:solidFill>
                  <a:srgbClr val="FF0000"/>
                </a:solidFill>
              </a:rPr>
              <a:t>51,72 % Patenkinti</a:t>
            </a:r>
          </a:p>
          <a:p>
            <a:r>
              <a:rPr lang="fi-FI" sz="3200" dirty="0"/>
              <a:t> Nepatenkinti</a:t>
            </a:r>
            <a:r>
              <a:rPr lang="lt-LT" sz="3200" dirty="0"/>
              <a:t> -</a:t>
            </a:r>
            <a:endParaRPr lang="fi-FI" sz="3200" dirty="0"/>
          </a:p>
          <a:p>
            <a:r>
              <a:rPr lang="fi-FI" sz="3200" dirty="0"/>
              <a:t> Neturiu nuomonės</a:t>
            </a:r>
            <a:r>
              <a:rPr lang="lt-LT" sz="3200" dirty="0"/>
              <a:t> -</a:t>
            </a:r>
            <a:endParaRPr lang="fi-FI" sz="3200" dirty="0"/>
          </a:p>
          <a:p>
            <a:r>
              <a:rPr lang="fi-FI" sz="3200" dirty="0"/>
              <a:t>Kita:</a:t>
            </a:r>
            <a:endParaRPr lang="lt-LT" sz="3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2082" name="HTMLCheckbox1" r:id="rId2" imgW="257040" imgH="304920"/>
        </mc:Choice>
        <mc:Fallback>
          <p:control name="HTMLCheckbox1" r:id="rId2" imgW="257040" imgH="304920">
            <p:pic>
              <p:nvPicPr>
                <p:cNvPr id="5" name="HTMLCheckbox1">
                  <a:extLst>
                    <a:ext uri="{FF2B5EF4-FFF2-40B4-BE49-F238E27FC236}">
                      <a16:creationId xmlns:a16="http://schemas.microsoft.com/office/drawing/2014/main" id="{1A55B1C6-AE15-42A5-A0BA-6E5979F4F295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3" name="HTMLCheckbox2" r:id="rId3" imgW="257040" imgH="304920"/>
        </mc:Choice>
        <mc:Fallback>
          <p:control name="HTMLCheckbox2" r:id="rId3" imgW="257040" imgH="304920">
            <p:pic>
              <p:nvPicPr>
                <p:cNvPr id="6" name="HTMLCheckbox2">
                  <a:extLst>
                    <a:ext uri="{FF2B5EF4-FFF2-40B4-BE49-F238E27FC236}">
                      <a16:creationId xmlns:a16="http://schemas.microsoft.com/office/drawing/2014/main" id="{B7826723-6A27-4EFA-B782-7F20B7BD501C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4" name="HTMLCheckbox3" r:id="rId4" imgW="257040" imgH="304920"/>
        </mc:Choice>
        <mc:Fallback>
          <p:control name="HTMLCheckbox3" r:id="rId4" imgW="257040" imgH="304920">
            <p:pic>
              <p:nvPicPr>
                <p:cNvPr id="7" name="HTMLCheckbox3">
                  <a:extLst>
                    <a:ext uri="{FF2B5EF4-FFF2-40B4-BE49-F238E27FC236}">
                      <a16:creationId xmlns:a16="http://schemas.microsoft.com/office/drawing/2014/main" id="{122EEC29-188E-4545-8141-493472BD60CE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spid="2085" name="HTMLCheckbox4" r:id="rId5" imgW="257040" imgH="304920"/>
        </mc:Choice>
        <mc:Fallback>
          <p:control name="HTMLCheckbox4" r:id="rId5" imgW="257040" imgH="304920">
            <p:pic>
              <p:nvPicPr>
                <p:cNvPr id="8" name="HTMLCheckbox4">
                  <a:extLst>
                    <a:ext uri="{FF2B5EF4-FFF2-40B4-BE49-F238E27FC236}">
                      <a16:creationId xmlns:a16="http://schemas.microsoft.com/office/drawing/2014/main" id="{27F098FC-983E-4250-B127-270A4B3AD097}"/>
                    </a:ext>
                  </a:extLst>
                </p:cNvPr>
                <p:cNvPicPr preferRelativeResize="0">
                  <a:picLocks noChangeArrowheads="1" noChangeShapeType="1"/>
                </p:cNvPicPr>
                <p:nvPr/>
              </p:nvPicPr>
              <p:blipFill>
                <a:blip r:embed="rId7"/>
                <a:srcRect/>
                <a:stretch>
                  <a:fillRect/>
                </a:stretch>
              </p:blipFill>
              <p:spPr bwMode="auto">
                <a:xfrm>
                  <a:off x="152400" y="152400"/>
                  <a:ext cx="1371600" cy="304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74527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3D1C6BD-B619-4E33-BE4C-AD88036DF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435" y="212420"/>
            <a:ext cx="10058400" cy="845127"/>
          </a:xfrm>
        </p:spPr>
        <p:txBody>
          <a:bodyPr/>
          <a:lstStyle/>
          <a:p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5. </a:t>
            </a:r>
            <a:r>
              <a:rPr lang="lt-LT" sz="32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 vykdant vaikų ugdymą atsižvelgiama, kad?</a:t>
            </a:r>
            <a:endParaRPr lang="lt-LT" sz="32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9884DD34-DA0B-48B6-BD18-0442C56D1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927" y="1417320"/>
            <a:ext cx="11804073" cy="4023360"/>
          </a:xfrm>
        </p:spPr>
        <p:txBody>
          <a:bodyPr>
            <a:noAutofit/>
          </a:bodyPr>
          <a:lstStyle/>
          <a:p>
            <a:r>
              <a:rPr lang="lt-LT" sz="3000" dirty="0"/>
              <a:t>23,08 % Ugdymo aplinka atitiktų vaikų amžių, poreikius bei galimybes.</a:t>
            </a:r>
          </a:p>
          <a:p>
            <a:r>
              <a:rPr lang="lt-LT" sz="3000" dirty="0"/>
              <a:t>20,51 % Ugdymas organizuojamas, atsižvelgiant į vaikų pasiekimus, gebėjimus, poreikius, interesus.</a:t>
            </a:r>
          </a:p>
          <a:p>
            <a:pPr marL="0" indent="0">
              <a:buNone/>
            </a:pPr>
            <a:r>
              <a:rPr lang="lt-LT" sz="3000" dirty="0"/>
              <a:t> </a:t>
            </a:r>
            <a:r>
              <a:rPr lang="lt-LT" sz="3000" b="1" dirty="0">
                <a:solidFill>
                  <a:srgbClr val="FF0000"/>
                </a:solidFill>
              </a:rPr>
              <a:t>26,92 % Ugdymo(si) metu skatinama aktyvi vaiko veikla: jis skatinamas klausyti, tyrinėti, ieškoti, bandyti, analizuoti, spręsti problemas, kurti.</a:t>
            </a:r>
          </a:p>
          <a:p>
            <a:pPr marL="0" indent="0">
              <a:buNone/>
            </a:pPr>
            <a:r>
              <a:rPr lang="lt-LT" sz="3000" dirty="0"/>
              <a:t>11,54 % Vaikas mokosi įsivertinti ko išmoko, kaip jam sekasi.</a:t>
            </a:r>
          </a:p>
          <a:p>
            <a:pPr marL="0" indent="0">
              <a:buNone/>
            </a:pPr>
            <a:r>
              <a:rPr lang="lt-LT" sz="3000" dirty="0"/>
              <a:t> 17,95 % Įvairi ugdomoji veikla.</a:t>
            </a:r>
          </a:p>
          <a:p>
            <a:r>
              <a:rPr lang="lt-LT" sz="3000" dirty="0"/>
              <a:t>Kita:</a:t>
            </a:r>
          </a:p>
        </p:txBody>
      </p:sp>
    </p:spTree>
    <p:extLst>
      <p:ext uri="{BB962C8B-B14F-4D97-AF65-F5344CB8AC3E}">
        <p14:creationId xmlns:p14="http://schemas.microsoft.com/office/powerpoint/2010/main" val="3258629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D9F3F86-ACDE-464E-A66F-A7A674D21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79" y="286603"/>
            <a:ext cx="10859193" cy="1450757"/>
          </a:xfrm>
        </p:spPr>
        <p:txBody>
          <a:bodyPr>
            <a:normAutofit/>
          </a:bodyPr>
          <a:lstStyle/>
          <a:p>
            <a:pPr algn="ctr"/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6. 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 vyksta tėvų ir pedagogų bendradarbiavimas vaiko ugdymo labui?</a:t>
            </a: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01424EC1-28A2-4A34-B67A-C46E99BA6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3441" y="1540189"/>
            <a:ext cx="11183032" cy="3777622"/>
          </a:xfrm>
        </p:spPr>
        <p:txBody>
          <a:bodyPr>
            <a:noAutofit/>
          </a:bodyPr>
          <a:lstStyle/>
          <a:p>
            <a:r>
              <a:rPr lang="lt-LT" sz="3200" dirty="0"/>
              <a:t> </a:t>
            </a:r>
            <a:r>
              <a:rPr lang="lt-LT" sz="3000" dirty="0"/>
              <a:t>20,69 % Bendrauju ir bendradarbiauju su pedagogais, organizuojant ugdymo procesą įstaigoje.</a:t>
            </a:r>
          </a:p>
          <a:p>
            <a:r>
              <a:rPr lang="lt-LT" sz="3000" dirty="0"/>
              <a:t>13,79 % Į vaikų idėjas ir iniciatyvas, tėvų pasiūlymus ir lūkesčius atsižvelgiama, planuojant ugdymo procesą.</a:t>
            </a:r>
          </a:p>
          <a:p>
            <a:r>
              <a:rPr lang="lt-LT" sz="3000" dirty="0"/>
              <a:t>29,31 % Gaunu aiškią informaciją apie vaiko pažangą bei pasiekimus.</a:t>
            </a:r>
          </a:p>
          <a:p>
            <a:r>
              <a:rPr lang="lt-LT" sz="3000" b="1" dirty="0">
                <a:solidFill>
                  <a:srgbClr val="FF0000"/>
                </a:solidFill>
              </a:rPr>
              <a:t>36,21 % Tėvų ir mokytojų tarpusavio santykiai grindžiami pagarba, pasitikėjimu, laikomasi susitarimų.</a:t>
            </a:r>
          </a:p>
          <a:p>
            <a:r>
              <a:rPr lang="lt-LT" sz="3000" dirty="0"/>
              <a:t>Kita:</a:t>
            </a:r>
          </a:p>
        </p:txBody>
      </p:sp>
    </p:spTree>
    <p:extLst>
      <p:ext uri="{BB962C8B-B14F-4D97-AF65-F5344CB8AC3E}">
        <p14:creationId xmlns:p14="http://schemas.microsoft.com/office/powerpoint/2010/main" val="11032993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84D2E8F0-7C6E-488E-8D47-2A3C072D18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682843"/>
            <a:ext cx="11610109" cy="1450757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7. 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Ar užtenka informacijos apie lopšelio-darželio veiklą elektroninėje erdvėje (tinklalapis, </a:t>
            </a:r>
            <a:r>
              <a:rPr lang="lt-LT" sz="3600" b="1" i="0" dirty="0" err="1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feisbukas</a:t>
            </a:r>
            <a:r>
              <a:rPr lang="lt-LT" sz="3600" b="1" i="0" dirty="0">
                <a:solidFill>
                  <a:srgbClr val="000000"/>
                </a:solidFill>
                <a:effectLst/>
                <a:latin typeface="Segoe UI" panose="020B0502040204020203" pitchFamily="34" charset="0"/>
              </a:rPr>
              <a:t>, elektroninis dienynas)?</a:t>
            </a:r>
            <a:endParaRPr lang="lt-LT" sz="3600" dirty="0"/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B7A90737-3550-4525-9941-CCFE1B96B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200" b="1" dirty="0">
                <a:solidFill>
                  <a:srgbClr val="FF0000"/>
                </a:solidFill>
              </a:rPr>
              <a:t>  79,31 % Taip</a:t>
            </a:r>
          </a:p>
          <a:p>
            <a:r>
              <a:rPr lang="lt-LT" sz="3200" dirty="0"/>
              <a:t> Ne -</a:t>
            </a:r>
          </a:p>
          <a:p>
            <a:r>
              <a:rPr lang="lt-LT" sz="3200" dirty="0"/>
              <a:t>20,69 % Dalinai</a:t>
            </a:r>
          </a:p>
          <a:p>
            <a:r>
              <a:rPr lang="lt-LT" sz="3200" dirty="0"/>
              <a:t> Nesidomiu -</a:t>
            </a:r>
          </a:p>
          <a:p>
            <a:r>
              <a:rPr lang="lt-LT" sz="3200" dirty="0"/>
              <a:t>Kita:</a:t>
            </a:r>
          </a:p>
        </p:txBody>
      </p:sp>
    </p:spTree>
    <p:extLst>
      <p:ext uri="{BB962C8B-B14F-4D97-AF65-F5344CB8AC3E}">
        <p14:creationId xmlns:p14="http://schemas.microsoft.com/office/powerpoint/2010/main" val="2700760833"/>
      </p:ext>
    </p:extLst>
  </p:cSld>
  <p:clrMapOvr>
    <a:masterClrMapping/>
  </p:clrMapOvr>
</p:sld>
</file>

<file path=ppt/theme/theme1.xml><?xml version="1.0" encoding="utf-8"?>
<a:theme xmlns:a="http://schemas.openxmlformats.org/drawingml/2006/main" name="Šnabždesys">
  <a:themeElements>
    <a:clrScheme name="Šnabždesys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Šnabždesys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Šnabždesys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133</TotalTime>
  <Words>713</Words>
  <Application>Microsoft Office PowerPoint</Application>
  <PresentationFormat>Plačiaekranė</PresentationFormat>
  <Paragraphs>89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5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Segoe UI</vt:lpstr>
      <vt:lpstr>Times New Roman</vt:lpstr>
      <vt:lpstr>Wingdings 3</vt:lpstr>
      <vt:lpstr>Šnabždesys</vt:lpstr>
      <vt:lpstr>UGDYMO KOKYBĖ TRAKŲ  LOPŠELYJE-DARŽELYJE ,,EŽERĖLIS“</vt:lpstr>
      <vt:lpstr>„PowerPoint“ pateiktis</vt:lpstr>
      <vt:lpstr>1. Kokia Jūsų nuomone yra ugdymo kokybės samprata?</vt:lpstr>
      <vt:lpstr>2. Ar užtenka informacijos apie ikimokyklinio ir priešmokyklinio ugdymo organizavimą darželyje? </vt:lpstr>
      <vt:lpstr> 3. Ar supažindinti su ugdymo programomis?        </vt:lpstr>
      <vt:lpstr>4. Ar esate patenkinti vaiko ugdymu(si) ir jo pasiekimais?</vt:lpstr>
      <vt:lpstr>5. Ar vykdant vaikų ugdymą atsižvelgiama, kad?</vt:lpstr>
      <vt:lpstr>6. Ar vyksta tėvų ir pedagogų bendradarbiavimas vaiko ugdymo labui?</vt:lpstr>
      <vt:lpstr>7. Ar užtenka informacijos apie lopšelio-darželio veiklą elektroninėje erdvėje (tinklalapis, feisbukas, elektroninis dienynas)?</vt:lpstr>
      <vt:lpstr>8. Mikroklimatas.</vt:lpstr>
      <vt:lpstr>9. Kaip apibendrintai įvertintumėte ugdymo kokybę darželyje? (žymėkite vieną)   </vt:lpstr>
      <vt:lpstr>10. Ką ir kokiose srityse siūlote gerinti?</vt:lpstr>
      <vt:lpstr>Išvados (stiprybės)</vt:lpstr>
      <vt:lpstr>Išvados  (silpnybės, poreikis)</vt:lpstr>
      <vt:lpstr>Išvados  (silpnybės, poreikis)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UGDYMO KOKYBĖ TRAKŲ  LOPŠĖLYJE-DARŽELYJE ,,EŽERĖLIS“</dc:title>
  <dc:creator>Direktore</dc:creator>
  <cp:lastModifiedBy>Direktore</cp:lastModifiedBy>
  <cp:revision>8</cp:revision>
  <dcterms:created xsi:type="dcterms:W3CDTF">2021-12-13T13:49:36Z</dcterms:created>
  <dcterms:modified xsi:type="dcterms:W3CDTF">2021-12-14T07:55:51Z</dcterms:modified>
</cp:coreProperties>
</file>