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6"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3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923211-C28E-404F-AC46-7ECA39C0BF07}"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355997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23211-C28E-404F-AC46-7ECA39C0BF07}"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268377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23211-C28E-404F-AC46-7ECA39C0BF07}"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B441EF-C358-44DC-AF28-332A0E784F2D}" type="slidenum">
              <a:rPr lang="lt-LT" smtClean="0"/>
              <a:t>‹#›</a:t>
            </a:fld>
            <a:endParaRPr lang="lt-L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3888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23211-C28E-404F-AC46-7ECA39C0BF07}"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4120693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23211-C28E-404F-AC46-7ECA39C0BF07}"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B441EF-C358-44DC-AF28-332A0E784F2D}" type="slidenum">
              <a:rPr lang="lt-LT" smtClean="0"/>
              <a:t>‹#›</a:t>
            </a:fld>
            <a:endParaRPr lang="lt-L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5977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23211-C28E-404F-AC46-7ECA39C0BF07}"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1686253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23211-C28E-404F-AC46-7ECA39C0BF07}"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394761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23211-C28E-404F-AC46-7ECA39C0BF07}"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84353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23211-C28E-404F-AC46-7ECA39C0BF07}"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370921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23211-C28E-404F-AC46-7ECA39C0BF07}"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368602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923211-C28E-404F-AC46-7ECA39C0BF07}" type="datetimeFigureOut">
              <a:rPr lang="lt-LT" smtClean="0"/>
              <a:t>2022-01-13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283274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923211-C28E-404F-AC46-7ECA39C0BF07}" type="datetimeFigureOut">
              <a:rPr lang="lt-LT" smtClean="0"/>
              <a:t>2022-01-13</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409826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923211-C28E-404F-AC46-7ECA39C0BF07}" type="datetimeFigureOut">
              <a:rPr lang="lt-LT" smtClean="0"/>
              <a:t>2022-01-13</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424183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23211-C28E-404F-AC46-7ECA39C0BF07}" type="datetimeFigureOut">
              <a:rPr lang="lt-LT" smtClean="0"/>
              <a:t>2022-01-13</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296695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923211-C28E-404F-AC46-7ECA39C0BF07}" type="datetimeFigureOut">
              <a:rPr lang="lt-LT" smtClean="0"/>
              <a:t>2022-01-13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123510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923211-C28E-404F-AC46-7ECA39C0BF07}" type="datetimeFigureOut">
              <a:rPr lang="lt-LT" smtClean="0"/>
              <a:t>2022-01-13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7B441EF-C358-44DC-AF28-332A0E784F2D}" type="slidenum">
              <a:rPr lang="lt-LT" smtClean="0"/>
              <a:t>‹#›</a:t>
            </a:fld>
            <a:endParaRPr lang="lt-LT"/>
          </a:p>
        </p:txBody>
      </p:sp>
    </p:spTree>
    <p:extLst>
      <p:ext uri="{BB962C8B-B14F-4D97-AF65-F5344CB8AC3E}">
        <p14:creationId xmlns:p14="http://schemas.microsoft.com/office/powerpoint/2010/main" val="416727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923211-C28E-404F-AC46-7ECA39C0BF07}" type="datetimeFigureOut">
              <a:rPr lang="lt-LT" smtClean="0"/>
              <a:t>2022-01-13</a:t>
            </a:fld>
            <a:endParaRPr lang="lt-L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B441EF-C358-44DC-AF28-332A0E784F2D}" type="slidenum">
              <a:rPr lang="lt-LT" smtClean="0"/>
              <a:t>‹#›</a:t>
            </a:fld>
            <a:endParaRPr lang="lt-LT"/>
          </a:p>
        </p:txBody>
      </p:sp>
    </p:spTree>
    <p:extLst>
      <p:ext uri="{BB962C8B-B14F-4D97-AF65-F5344CB8AC3E}">
        <p14:creationId xmlns:p14="http://schemas.microsoft.com/office/powerpoint/2010/main" val="3521488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rgbClr val="FFFF00">
                <a:alpha val="72000"/>
              </a:srgbClr>
            </a:gs>
            <a:gs pos="100000">
              <a:schemeClr val="accent2">
                <a:lumMod val="60000"/>
                <a:lumOff val="40000"/>
              </a:schemeClr>
            </a:gs>
            <a:gs pos="0">
              <a:srgbClr val="00B0F0">
                <a:alpha val="0"/>
              </a:srgb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964308"/>
          </a:xfrm>
        </p:spPr>
        <p:txBody>
          <a:bodyPr/>
          <a:lstStyle/>
          <a:p>
            <a:pPr algn="ctr"/>
            <a:r>
              <a:rPr lang="lt-LT" dirty="0"/>
              <a:t>BENDRAVIMAS</a:t>
            </a:r>
          </a:p>
        </p:txBody>
      </p:sp>
      <p:sp>
        <p:nvSpPr>
          <p:cNvPr id="3" name="Subtitle 2"/>
          <p:cNvSpPr>
            <a:spLocks noGrp="1"/>
          </p:cNvSpPr>
          <p:nvPr>
            <p:ph type="subTitle" idx="1"/>
          </p:nvPr>
        </p:nvSpPr>
        <p:spPr/>
        <p:txBody>
          <a:bodyPr>
            <a:normAutofit fontScale="92500" lnSpcReduction="10000"/>
          </a:bodyPr>
          <a:lstStyle/>
          <a:p>
            <a:pPr algn="l"/>
            <a:r>
              <a:rPr lang="lt-LT" dirty="0"/>
              <a:t>Bendravimo įgūdžiai padeda kurti gerus socialinius santykius, ugdytis problemų sprendimo gebėjimus, kurie padeda vaikui komfortabiliau ir užtikrinčiau jaustis naujoje, svetimoje aplinkoje.</a:t>
            </a:r>
          </a:p>
          <a:p>
            <a:r>
              <a:rPr lang="lt-LT" sz="1300" dirty="0"/>
              <a:t>Socialinė pedagogė Rasa Pavilionienė</a:t>
            </a:r>
          </a:p>
        </p:txBody>
      </p:sp>
      <p:pic>
        <p:nvPicPr>
          <p:cNvPr id="1028" name="Picture 4" descr="smiley friends - Cerca amb Google | Смайлики, Смешные рожи, Эмодз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9073" y="4729584"/>
            <a:ext cx="2033249" cy="19282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Smileys! App with 1000+ smileys for Facebook, WhatsApp or any other  messenger. | Smiley, Emoticon, Emoji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64" y="2048396"/>
            <a:ext cx="2395120" cy="16765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Shake Hand Smiley Vector Images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979" y="2276162"/>
            <a:ext cx="2266950" cy="2381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Happy Emoticons | Symbols &amp; Emotic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5386" y="5001591"/>
            <a:ext cx="2569121" cy="1656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36" name="Picture 12" descr="Cheer Up | Emoticon, Cute friendship quotes, Emoticon fa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7232" y="294091"/>
            <a:ext cx="2178551" cy="19606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38" name="Picture 14" descr="Pin von MARGO auf Emotikony | Popup karten basteln geburtstag, Lustige  emoticons, Smiley emot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470" y="185507"/>
            <a:ext cx="1793541" cy="17935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40" name="Picture 16" descr="Smileys! App with 1000+ smileys for Facebook, WhatsApp or any other  messenger. | Emoticons emojis, Funny emoticons, Smil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4462" y="68512"/>
            <a:ext cx="2118393" cy="19065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16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rgbClr val="FFFF00">
                <a:alpha val="72000"/>
              </a:srgbClr>
            </a:gs>
            <a:gs pos="100000">
              <a:schemeClr val="accent2">
                <a:lumMod val="60000"/>
                <a:lumOff val="40000"/>
              </a:schemeClr>
            </a:gs>
            <a:gs pos="0">
              <a:srgbClr val="00B0F0">
                <a:alpha val="0"/>
              </a:srgbClr>
            </a:gs>
          </a:gsLst>
          <a:lin ang="2700000" scaled="1"/>
          <a:tileRect/>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77334" y="1498604"/>
            <a:ext cx="3854528" cy="787396"/>
          </a:xfrm>
        </p:spPr>
        <p:txBody>
          <a:bodyPr/>
          <a:lstStyle/>
          <a:p>
            <a:r>
              <a:rPr lang="lt-LT" dirty="0"/>
              <a:t>Kaip ugdyti bendravimo įgūdžius vaikystėje?</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021556"/>
            <a:ext cx="4513262" cy="4513262"/>
          </a:xfrm>
          <a:prstGeom prst="rect">
            <a:avLst/>
          </a:prstGeom>
          <a:ln>
            <a:noFill/>
          </a:ln>
          <a:effectLst>
            <a:softEdge rad="112500"/>
          </a:effectLst>
        </p:spPr>
      </p:pic>
      <p:sp>
        <p:nvSpPr>
          <p:cNvPr id="11" name="Text Placeholder 10"/>
          <p:cNvSpPr>
            <a:spLocks noGrp="1"/>
          </p:cNvSpPr>
          <p:nvPr>
            <p:ph type="body" sz="half" idx="2"/>
          </p:nvPr>
        </p:nvSpPr>
        <p:spPr/>
        <p:txBody>
          <a:bodyPr/>
          <a:lstStyle/>
          <a:p>
            <a:r>
              <a:rPr lang="lt-LT" dirty="0"/>
              <a:t>Žmogus - sociali būtybė, galinti dalintis savo įžvalgomis, norais, patirtimis, lūkesčiais, problemomis. </a:t>
            </a:r>
          </a:p>
          <a:p>
            <a:r>
              <a:rPr lang="lt-LT" dirty="0"/>
              <a:t>Vieniems tai daryti sekasi geriau ir paprasčiau, kitiems sudėtingiau, tačiau bendravimo įgūdžius galima iš(si)ugdyti. Ir kuo anksčiau pradėsite tai daryti, tuo lengviau įvaldysite šią kompetenciją. </a:t>
            </a:r>
          </a:p>
          <a:p>
            <a:r>
              <a:rPr lang="lt-LT" dirty="0"/>
              <a:t>Tad kaip ugdyti bendravimo įgūdžius nuo mažumės?</a:t>
            </a:r>
          </a:p>
        </p:txBody>
      </p:sp>
    </p:spTree>
    <p:extLst>
      <p:ext uri="{BB962C8B-B14F-4D97-AF65-F5344CB8AC3E}">
        <p14:creationId xmlns:p14="http://schemas.microsoft.com/office/powerpoint/2010/main" val="2544544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rgbClr val="FFFF00">
                <a:alpha val="72000"/>
              </a:srgbClr>
            </a:gs>
            <a:gs pos="100000">
              <a:schemeClr val="accent2">
                <a:lumMod val="60000"/>
                <a:lumOff val="40000"/>
              </a:schemeClr>
            </a:gs>
            <a:gs pos="0">
              <a:srgbClr val="00B0F0">
                <a:alpha val="0"/>
              </a:srgbClr>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77334" y="1498604"/>
            <a:ext cx="3854528" cy="655049"/>
          </a:xfrm>
        </p:spPr>
        <p:txBody>
          <a:bodyPr/>
          <a:lstStyle/>
          <a:p>
            <a:r>
              <a:rPr lang="lt-LT" dirty="0"/>
              <a:t>Mokykite kelti klausimus</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7132" y="1425650"/>
            <a:ext cx="3652778" cy="3935868"/>
          </a:xfrm>
          <a:prstGeom prst="rect">
            <a:avLst/>
          </a:prstGeom>
          <a:ln>
            <a:noFill/>
          </a:ln>
          <a:effectLst>
            <a:softEdge rad="112500"/>
          </a:effectLst>
        </p:spPr>
      </p:pic>
      <p:sp>
        <p:nvSpPr>
          <p:cNvPr id="6" name="Text Placeholder 5"/>
          <p:cNvSpPr>
            <a:spLocks noGrp="1"/>
          </p:cNvSpPr>
          <p:nvPr>
            <p:ph type="body" sz="half" idx="2"/>
          </p:nvPr>
        </p:nvSpPr>
        <p:spPr/>
        <p:txBody>
          <a:bodyPr/>
          <a:lstStyle/>
          <a:p>
            <a:r>
              <a:rPr lang="lt-LT" dirty="0"/>
              <a:t>Bendravimas prasideda nuo kasdieninės komunikacijos. </a:t>
            </a:r>
          </a:p>
          <a:p>
            <a:r>
              <a:rPr lang="lt-LT" dirty="0"/>
              <a:t>Klausimų kėlimas - tai ne tik būdas gauti atsakymą, bet ir žinojimas kaip tinkamai formuluoti klausimą, kad gautumėte reikiamą informaciją bei pristatytumėte savo poziciją. </a:t>
            </a:r>
          </a:p>
          <a:p>
            <a:r>
              <a:rPr lang="lt-LT" dirty="0"/>
              <a:t>Mokydami to jau vaikystėje, lavinsite vaikų gebėjimą ne tik reikšti mintis, bet ir dirbti kartu, lengviau integruotis naujoje aplinkoje: darželyje, mokykloje, kieme.</a:t>
            </a:r>
          </a:p>
        </p:txBody>
      </p:sp>
      <p:pic>
        <p:nvPicPr>
          <p:cNvPr id="2050" name="Picture 2" descr="Smileys! App with 1000+ smileys for Facebook, WhatsApp or any other  messenger. | Símbolos emoji, Fotos de emojis, Emot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175" y="190140"/>
            <a:ext cx="1516814" cy="15168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0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rgbClr val="FFFF00">
                <a:alpha val="72000"/>
              </a:srgbClr>
            </a:gs>
            <a:gs pos="100000">
              <a:schemeClr val="accent2">
                <a:lumMod val="60000"/>
                <a:lumOff val="40000"/>
              </a:schemeClr>
            </a:gs>
            <a:gs pos="0">
              <a:srgbClr val="00B0F0">
                <a:alpha val="0"/>
              </a:srgbClr>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77334" y="1498604"/>
            <a:ext cx="3854528" cy="787396"/>
          </a:xfrm>
        </p:spPr>
        <p:txBody>
          <a:bodyPr/>
          <a:lstStyle/>
          <a:p>
            <a:r>
              <a:rPr lang="lt-LT" dirty="0"/>
              <a:t>Pasinaudokite konfliktinėmis situacijomis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686885"/>
            <a:ext cx="4513262" cy="3182604"/>
          </a:xfrm>
          <a:prstGeom prst="rect">
            <a:avLst/>
          </a:prstGeom>
          <a:ln>
            <a:noFill/>
          </a:ln>
          <a:effectLst>
            <a:softEdge rad="112500"/>
          </a:effectLst>
        </p:spPr>
      </p:pic>
      <p:sp>
        <p:nvSpPr>
          <p:cNvPr id="6" name="Text Placeholder 5"/>
          <p:cNvSpPr>
            <a:spLocks noGrp="1"/>
          </p:cNvSpPr>
          <p:nvPr>
            <p:ph type="body" sz="half" idx="2"/>
          </p:nvPr>
        </p:nvSpPr>
        <p:spPr/>
        <p:txBody>
          <a:bodyPr/>
          <a:lstStyle/>
          <a:p>
            <a:r>
              <a:rPr lang="lt-LT" dirty="0"/>
              <a:t>Matykite konfliktą ne kaip grėsmę, o kaip galimybę. Jeigu vaikas nevaldo savęs susidūręs su vienokia ar kitokia problema, nepulkite stačia galva glaistyti susidariusios situacijos, bet skatinkite vaiką reflektuoti ir garsiai įvardinti problemos priežastis. </a:t>
            </a:r>
          </a:p>
          <a:p>
            <a:r>
              <a:rPr lang="lt-LT" dirty="0"/>
              <a:t>Atviras bendravimas – geriausia problemų prevencinė priemonė ir tinkamiausias susidariusių konfliktinių situacijų sprendimo būdas.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83" y="216567"/>
            <a:ext cx="1524003" cy="1371603"/>
          </a:xfrm>
          <a:prstGeom prst="rect">
            <a:avLst/>
          </a:prstGeom>
          <a:ln>
            <a:noFill/>
          </a:ln>
          <a:effectLst>
            <a:softEdge rad="112500"/>
          </a:effectLst>
        </p:spPr>
      </p:pic>
    </p:spTree>
    <p:extLst>
      <p:ext uri="{BB962C8B-B14F-4D97-AF65-F5344CB8AC3E}">
        <p14:creationId xmlns:p14="http://schemas.microsoft.com/office/powerpoint/2010/main" val="169387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rgbClr val="FFFF00">
                <a:alpha val="72000"/>
              </a:srgbClr>
            </a:gs>
            <a:gs pos="100000">
              <a:schemeClr val="accent2">
                <a:lumMod val="60000"/>
                <a:lumOff val="40000"/>
              </a:schemeClr>
            </a:gs>
            <a:gs pos="0">
              <a:srgbClr val="00B0F0">
                <a:alpha val="0"/>
              </a:srgbClr>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77334" y="1498604"/>
            <a:ext cx="3854528" cy="715207"/>
          </a:xfrm>
        </p:spPr>
        <p:txBody>
          <a:bodyPr/>
          <a:lstStyle/>
          <a:p>
            <a:r>
              <a:rPr lang="lt-LT"/>
              <a:t>Atkreipkite dėmesį į neverbalinius ženklus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8297" y="1856207"/>
            <a:ext cx="4575063" cy="3440447"/>
          </a:xfrm>
          <a:prstGeom prst="rect">
            <a:avLst/>
          </a:prstGeom>
          <a:ln>
            <a:noFill/>
          </a:ln>
          <a:effectLst>
            <a:softEdge rad="112500"/>
          </a:effectLst>
        </p:spPr>
      </p:pic>
      <p:sp>
        <p:nvSpPr>
          <p:cNvPr id="6" name="Text Placeholder 5"/>
          <p:cNvSpPr>
            <a:spLocks noGrp="1"/>
          </p:cNvSpPr>
          <p:nvPr>
            <p:ph type="body" sz="half" idx="2"/>
          </p:nvPr>
        </p:nvSpPr>
        <p:spPr/>
        <p:txBody>
          <a:bodyPr>
            <a:normAutofit fontScale="92500" lnSpcReduction="10000"/>
          </a:bodyPr>
          <a:lstStyle/>
          <a:p>
            <a:r>
              <a:rPr lang="lt-LT" dirty="0"/>
              <a:t>Tiesus, nuoseklus ir aiškus bendravimas yra suprantamas visiems, tačiau ne kiekvienas asmuo tuo gali pasigirti. Vaikai dažnai negali išreikšti savęs žodžiais, bet savo vidinę būseną atskleidžia išraiškingomis mimikomis, pakitusiu balso tembru ir t.t., neignoruokite šių ženklų, bet stenkitės išsiaiškinti pakitusias vaiko būsenos priežastis.</a:t>
            </a:r>
          </a:p>
          <a:p>
            <a:r>
              <a:rPr lang="lt-LT" dirty="0"/>
              <a:t>Kalbėdami apie tai su mažaisiais ne tik padėsite jiems nusiraminti, bet ir parodysite, kad nėra nieko „savaime suprantamo“ ir savo emocijas reikia stengtis išreikšti daugumai suprantamu būdu.</a:t>
            </a:r>
          </a:p>
        </p:txBody>
      </p:sp>
    </p:spTree>
    <p:extLst>
      <p:ext uri="{BB962C8B-B14F-4D97-AF65-F5344CB8AC3E}">
        <p14:creationId xmlns:p14="http://schemas.microsoft.com/office/powerpoint/2010/main" val="198988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rgbClr val="FFFF00">
                <a:alpha val="72000"/>
              </a:srgbClr>
            </a:gs>
            <a:gs pos="100000">
              <a:schemeClr val="accent2">
                <a:lumMod val="60000"/>
                <a:lumOff val="40000"/>
              </a:schemeClr>
            </a:gs>
            <a:gs pos="0">
              <a:srgbClr val="00B0F0">
                <a:alpha val="0"/>
              </a:srgbClr>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77334" y="1498604"/>
            <a:ext cx="3854528" cy="606922"/>
          </a:xfrm>
        </p:spPr>
        <p:txBody>
          <a:bodyPr/>
          <a:lstStyle/>
          <a:p>
            <a:r>
              <a:rPr lang="lt-LT" dirty="0"/>
              <a:t>Derybų menas</a:t>
            </a:r>
          </a:p>
        </p:txBody>
      </p:sp>
      <p:sp>
        <p:nvSpPr>
          <p:cNvPr id="6" name="Text Placeholder 5"/>
          <p:cNvSpPr>
            <a:spLocks noGrp="1"/>
          </p:cNvSpPr>
          <p:nvPr>
            <p:ph type="body" sz="half" idx="2"/>
          </p:nvPr>
        </p:nvSpPr>
        <p:spPr>
          <a:xfrm>
            <a:off x="677334" y="2298033"/>
            <a:ext cx="3854528" cy="3063486"/>
          </a:xfrm>
        </p:spPr>
        <p:txBody>
          <a:bodyPr>
            <a:normAutofit fontScale="92500" lnSpcReduction="10000"/>
          </a:bodyPr>
          <a:lstStyle/>
          <a:p>
            <a:r>
              <a:rPr lang="lt-LT" dirty="0"/>
              <a:t>Derybos – tai vienas svarbiausių ir subtiliausių bendravimo elementų, kuris pravers tiek darželyje, tiek siekiant karjeros aukštumų tarptautinėje įmonėje. Norint lavinti šį įgūdį vaikystėje, pakaks paprastų pratimų kasdieninėje aplinkoje, juk derybas su vaikais galite vesti dėl įvairių priežasčių: kambario tvarkymosi, namų darbų, pramogų, laiko kada turima grįžti į namus ir t.t.</a:t>
            </a:r>
          </a:p>
          <a:p>
            <a:r>
              <a:rPr lang="lt-LT" dirty="0"/>
              <a:t>Derantis visada svarbu nubrėžti taisykles, kuriomis vadovaujatės ir jų nelaužyti. </a:t>
            </a:r>
          </a:p>
          <a:p>
            <a:r>
              <a:rPr lang="lt-LT" dirty="0"/>
              <a:t>Derybose svarbu aiškiai pozicionuoti save ir kalbėti ne emocijų, o argumentų kalba. Tokia poza išmokys vaikus atsakomybės ir rimto požiūrio derybų atžvilgiu.</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021556"/>
            <a:ext cx="4513262" cy="4513262"/>
          </a:xfrm>
          <a:prstGeom prst="rect">
            <a:avLst/>
          </a:prstGeom>
          <a:ln>
            <a:noFill/>
          </a:ln>
          <a:effectLst>
            <a:softEdge rad="11250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82844"/>
            <a:ext cx="2787761" cy="1477513"/>
          </a:xfrm>
          <a:prstGeom prst="rect">
            <a:avLst/>
          </a:prstGeom>
          <a:ln>
            <a:noFill/>
          </a:ln>
          <a:effectLst>
            <a:softEdge rad="112500"/>
          </a:effectLst>
        </p:spPr>
      </p:pic>
    </p:spTree>
    <p:extLst>
      <p:ext uri="{BB962C8B-B14F-4D97-AF65-F5344CB8AC3E}">
        <p14:creationId xmlns:p14="http://schemas.microsoft.com/office/powerpoint/2010/main" val="798371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rgbClr val="FFFF00">
                <a:alpha val="72000"/>
              </a:srgbClr>
            </a:gs>
            <a:gs pos="100000">
              <a:schemeClr val="accent2">
                <a:lumMod val="60000"/>
                <a:lumOff val="40000"/>
              </a:schemeClr>
            </a:gs>
            <a:gs pos="0">
              <a:srgbClr val="00B0F0">
                <a:alpha val="0"/>
              </a:srgbClr>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916" y="448853"/>
            <a:ext cx="3301295" cy="2875546"/>
          </a:xfrm>
          <a:prstGeom prst="rect">
            <a:avLst/>
          </a:prstGeom>
          <a:ln>
            <a:noFill/>
          </a:ln>
          <a:effectLst>
            <a:softEdge rad="112500"/>
          </a:effectLst>
        </p:spPr>
      </p:pic>
      <p:pic>
        <p:nvPicPr>
          <p:cNvPr id="8" name="Picture 7"/>
          <p:cNvPicPr>
            <a:picLocks noChangeAspect="1"/>
          </p:cNvPicPr>
          <p:nvPr/>
        </p:nvPicPr>
        <p:blipFill>
          <a:blip r:embed="rId3"/>
          <a:stretch>
            <a:fillRect/>
          </a:stretch>
        </p:blipFill>
        <p:spPr>
          <a:xfrm>
            <a:off x="6338135" y="454366"/>
            <a:ext cx="3068394" cy="2870033"/>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2621563" y="3570371"/>
            <a:ext cx="5753100" cy="3086100"/>
          </a:xfrm>
          <a:prstGeom prst="rect">
            <a:avLst/>
          </a:prstGeom>
          <a:ln>
            <a:noFill/>
          </a:ln>
          <a:effectLst>
            <a:softEdge rad="112500"/>
          </a:effectLst>
        </p:spPr>
      </p:pic>
      <p:sp>
        <p:nvSpPr>
          <p:cNvPr id="10" name="Rectangle 9"/>
          <p:cNvSpPr/>
          <p:nvPr/>
        </p:nvSpPr>
        <p:spPr>
          <a:xfrm>
            <a:off x="3825219" y="3124220"/>
            <a:ext cx="3345788" cy="646331"/>
          </a:xfrm>
          <a:prstGeom prst="rect">
            <a:avLst/>
          </a:prstGeom>
        </p:spPr>
        <p:txBody>
          <a:bodyPr wrap="none">
            <a:spAutoFit/>
          </a:bodyPr>
          <a:lstStyle/>
          <a:p>
            <a:r>
              <a:rPr lang="lt-LT" dirty="0"/>
              <a:t>Bendraukime, draugaukime... </a:t>
            </a:r>
          </a:p>
          <a:p>
            <a:r>
              <a:rPr lang="lt-LT" dirty="0"/>
              <a:t>Linkėjimai nuo Rasos</a:t>
            </a:r>
          </a:p>
        </p:txBody>
      </p:sp>
    </p:spTree>
    <p:extLst>
      <p:ext uri="{BB962C8B-B14F-4D97-AF65-F5344CB8AC3E}">
        <p14:creationId xmlns:p14="http://schemas.microsoft.com/office/powerpoint/2010/main" val="7272321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123</TotalTime>
  <Words>416</Words>
  <Application>Microsoft Office PowerPoint</Application>
  <PresentationFormat>Plačiaekranė</PresentationFormat>
  <Paragraphs>23</Paragraphs>
  <Slides>7</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7</vt:i4>
      </vt:variant>
    </vt:vector>
  </HeadingPairs>
  <TitlesOfParts>
    <vt:vector size="11" baseType="lpstr">
      <vt:lpstr>Arial</vt:lpstr>
      <vt:lpstr>Trebuchet MS</vt:lpstr>
      <vt:lpstr>Wingdings 3</vt:lpstr>
      <vt:lpstr>Facet</vt:lpstr>
      <vt:lpstr>BENDRAVIMAS</vt:lpstr>
      <vt:lpstr>Kaip ugdyti bendravimo įgūdžius vaikystėje?</vt:lpstr>
      <vt:lpstr>Mokykite kelti klausimus</vt:lpstr>
      <vt:lpstr>Pasinaudokite konfliktinėmis situacijomis</vt:lpstr>
      <vt:lpstr>Atkreipkite dėmesį į neverbalinius ženklus</vt:lpstr>
      <vt:lpstr>Derybų menas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Direktore</cp:lastModifiedBy>
  <cp:revision>15</cp:revision>
  <dcterms:created xsi:type="dcterms:W3CDTF">2020-12-21T06:55:44Z</dcterms:created>
  <dcterms:modified xsi:type="dcterms:W3CDTF">2022-01-13T10:57:13Z</dcterms:modified>
</cp:coreProperties>
</file>